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slides/slide5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slides/slide49.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55"/>
  </p:notesMasterIdLst>
  <p:sldIdLst>
    <p:sldId id="257" r:id="rId2"/>
    <p:sldId id="261" r:id="rId3"/>
    <p:sldId id="311" r:id="rId4"/>
    <p:sldId id="320" r:id="rId5"/>
    <p:sldId id="321" r:id="rId6"/>
    <p:sldId id="322" r:id="rId7"/>
    <p:sldId id="270" r:id="rId8"/>
    <p:sldId id="309" r:id="rId9"/>
    <p:sldId id="312" r:id="rId10"/>
    <p:sldId id="313" r:id="rId11"/>
    <p:sldId id="317" r:id="rId12"/>
    <p:sldId id="318" r:id="rId13"/>
    <p:sldId id="290" r:id="rId14"/>
    <p:sldId id="265" r:id="rId15"/>
    <p:sldId id="267" r:id="rId16"/>
    <p:sldId id="266" r:id="rId17"/>
    <p:sldId id="264" r:id="rId18"/>
    <p:sldId id="319" r:id="rId19"/>
    <p:sldId id="284" r:id="rId20"/>
    <p:sldId id="285" r:id="rId21"/>
    <p:sldId id="307" r:id="rId22"/>
    <p:sldId id="308" r:id="rId23"/>
    <p:sldId id="323" r:id="rId24"/>
    <p:sldId id="316" r:id="rId25"/>
    <p:sldId id="274" r:id="rId26"/>
    <p:sldId id="275" r:id="rId27"/>
    <p:sldId id="276" r:id="rId28"/>
    <p:sldId id="277" r:id="rId29"/>
    <p:sldId id="278" r:id="rId30"/>
    <p:sldId id="279" r:id="rId31"/>
    <p:sldId id="295" r:id="rId32"/>
    <p:sldId id="296" r:id="rId33"/>
    <p:sldId id="325" r:id="rId34"/>
    <p:sldId id="281" r:id="rId35"/>
    <p:sldId id="292" r:id="rId36"/>
    <p:sldId id="291" r:id="rId37"/>
    <p:sldId id="326" r:id="rId38"/>
    <p:sldId id="293" r:id="rId39"/>
    <p:sldId id="327" r:id="rId40"/>
    <p:sldId id="328" r:id="rId41"/>
    <p:sldId id="294" r:id="rId42"/>
    <p:sldId id="329" r:id="rId43"/>
    <p:sldId id="330" r:id="rId44"/>
    <p:sldId id="280" r:id="rId45"/>
    <p:sldId id="336" r:id="rId46"/>
    <p:sldId id="333" r:id="rId47"/>
    <p:sldId id="334" r:id="rId48"/>
    <p:sldId id="338" r:id="rId49"/>
    <p:sldId id="337" r:id="rId50"/>
    <p:sldId id="332" r:id="rId51"/>
    <p:sldId id="335" r:id="rId52"/>
    <p:sldId id="324" r:id="rId53"/>
    <p:sldId id="283" r:id="rId54"/>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0000"/>
    <a:srgbClr val="CAE8AA"/>
    <a:srgbClr val="FFF7E1"/>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8643" autoAdjust="0"/>
  </p:normalViewPr>
  <p:slideViewPr>
    <p:cSldViewPr snapToGrid="0">
      <p:cViewPr varScale="1">
        <p:scale>
          <a:sx n="63" d="100"/>
          <a:sy n="63" d="100"/>
        </p:scale>
        <p:origin x="-1819" y="-77"/>
      </p:cViewPr>
      <p:guideLst>
        <p:guide orient="horz" pos="2160"/>
        <p:guide pos="288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7E3AE5-EB08-419F-97DD-14530EE7F784}" type="datetimeFigureOut">
              <a:rPr kumimoji="1" lang="ja-JP" altLang="en-US" smtClean="0"/>
              <a:pPr/>
              <a:t>2015/8/25</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9CD991-4847-4EC6-8E3A-1C6DA9348A2B}" type="slidenum">
              <a:rPr kumimoji="1" lang="ja-JP" altLang="en-US" smtClean="0"/>
              <a:pPr/>
              <a:t>&lt;#&gt;</a:t>
            </a:fld>
            <a:endParaRPr kumimoji="1" lang="ja-JP" altLang="en-US"/>
          </a:p>
        </p:txBody>
      </p:sp>
    </p:spTree>
    <p:extLst>
      <p:ext uri="{BB962C8B-B14F-4D97-AF65-F5344CB8AC3E}">
        <p14:creationId xmlns:p14="http://schemas.microsoft.com/office/powerpoint/2010/main" xmlns="" val="1216048216"/>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r>
              <a:rPr lang="ja-JP" altLang="en-US" sz="1200" smtClean="0">
                <a:latin typeface="メイリオ"/>
                <a:ea typeface="メイリオ"/>
                <a:cs typeface="メイリオ"/>
              </a:rPr>
              <a:t>攻撃を「隠す」、</a:t>
            </a:r>
            <a:r>
              <a:rPr kumimoji="1" lang="ja-JP" altLang="en-US" sz="1200" smtClean="0">
                <a:latin typeface="メイリオ"/>
                <a:ea typeface="メイリオ"/>
                <a:cs typeface="メイリオ"/>
              </a:rPr>
              <a:t>攻撃から「隠れる」</a:t>
            </a:r>
          </a:p>
          <a:p>
            <a:endParaRPr kumimoji="1" lang="en-US" altLang="ja-JP" smtClean="0"/>
          </a:p>
          <a:p>
            <a:r>
              <a:rPr kumimoji="1" lang="ja-JP" altLang="en-US" smtClean="0"/>
              <a:t>と称して発表します。すみだセキュリティ勉強会の主催の</a:t>
            </a:r>
            <a:r>
              <a:rPr kumimoji="1" lang="en-US" altLang="ja-JP" smtClean="0"/>
              <a:t>ozuma5119</a:t>
            </a:r>
            <a:r>
              <a:rPr kumimoji="1" lang="ja-JP" altLang="en-US" smtClean="0"/>
              <a:t>です。</a:t>
            </a:r>
            <a:endParaRPr kumimoji="1" lang="ja-JP" altLang="en-US"/>
          </a:p>
        </p:txBody>
      </p:sp>
      <p:sp>
        <p:nvSpPr>
          <p:cNvPr id="4" name="スライド番号プレースホルダ 3"/>
          <p:cNvSpPr>
            <a:spLocks noGrp="1"/>
          </p:cNvSpPr>
          <p:nvPr>
            <p:ph type="sldNum" sz="quarter" idx="10"/>
          </p:nvPr>
        </p:nvSpPr>
        <p:spPr/>
        <p:txBody>
          <a:bodyPr/>
          <a:lstStyle/>
          <a:p>
            <a:fld id="{DB9CD991-4847-4EC6-8E3A-1C6DA9348A2B}" type="slidenum">
              <a:rPr kumimoji="1" lang="ja-JP" altLang="en-US" smtClean="0"/>
              <a:pPr/>
              <a:t>1</a:t>
            </a:fld>
            <a:endParaRPr kumimoji="1" lang="ja-JP"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r>
              <a:rPr kumimoji="1" lang="ja-JP" altLang="en-US" smtClean="0"/>
              <a:t>スキャン行為自体を隠したい場合、現在ではこれだけではダメで、一工夫する必要がある。そのことを次に話します。</a:t>
            </a:r>
            <a:endParaRPr kumimoji="1" lang="en-US" altLang="ja-JP" smtClean="0"/>
          </a:p>
          <a:p>
            <a:r>
              <a:rPr kumimoji="1" lang="ja-JP" altLang="en-US" smtClean="0"/>
              <a:t>おっと、その前に、</a:t>
            </a:r>
            <a:r>
              <a:rPr kumimoji="1" lang="en-US" altLang="ja-JP" smtClean="0"/>
              <a:t>nmap</a:t>
            </a:r>
            <a:r>
              <a:rPr kumimoji="1" lang="ja-JP" altLang="en-US" smtClean="0"/>
              <a:t>のオプションって慣れていないと非常に分かりづらいのでちょっとオマケスライドを</a:t>
            </a:r>
            <a:r>
              <a:rPr kumimoji="1" lang="en-US" altLang="ja-JP" smtClean="0"/>
              <a:t>2</a:t>
            </a:r>
            <a:r>
              <a:rPr kumimoji="1" lang="ja-JP" altLang="en-US" smtClean="0"/>
              <a:t>枚挟んで解説します。</a:t>
            </a:r>
            <a:endParaRPr kumimoji="1" lang="ja-JP" altLang="en-US"/>
          </a:p>
        </p:txBody>
      </p:sp>
      <p:sp>
        <p:nvSpPr>
          <p:cNvPr id="4" name="スライド番号プレースホルダ 3"/>
          <p:cNvSpPr>
            <a:spLocks noGrp="1"/>
          </p:cNvSpPr>
          <p:nvPr>
            <p:ph type="sldNum" sz="quarter" idx="10"/>
          </p:nvPr>
        </p:nvSpPr>
        <p:spPr/>
        <p:txBody>
          <a:bodyPr/>
          <a:lstStyle/>
          <a:p>
            <a:fld id="{DB9CD991-4847-4EC6-8E3A-1C6DA9348A2B}" type="slidenum">
              <a:rPr kumimoji="1" lang="ja-JP" altLang="en-US" smtClean="0"/>
              <a:pPr/>
              <a:t>10</a:t>
            </a:fld>
            <a:endParaRPr kumimoji="1" lang="ja-JP"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これは、</a:t>
            </a:r>
            <a:r>
              <a:rPr kumimoji="1" lang="en-US" altLang="ja-JP" smtClean="0"/>
              <a:t>-T0</a:t>
            </a:r>
            <a:r>
              <a:rPr kumimoji="1" lang="ja-JP" altLang="en-US" smtClean="0"/>
              <a:t>をつけてポートスキャンをした際のパケットキャプチャです。ここでは</a:t>
            </a:r>
            <a:r>
              <a:rPr kumimoji="1" lang="en-US" altLang="ja-JP" smtClean="0"/>
              <a:t>TCP</a:t>
            </a:r>
            <a:r>
              <a:rPr kumimoji="1" lang="ja-JP" altLang="en-US" smtClean="0"/>
              <a:t>の</a:t>
            </a:r>
            <a:r>
              <a:rPr kumimoji="1" lang="en-US" altLang="ja-JP" smtClean="0"/>
              <a:t>0</a:t>
            </a:r>
            <a:r>
              <a:rPr kumimoji="1" lang="ja-JP" altLang="en-US" smtClean="0"/>
              <a:t>番から</a:t>
            </a:r>
            <a:r>
              <a:rPr kumimoji="1" lang="en-US" altLang="ja-JP" smtClean="0"/>
              <a:t>4</a:t>
            </a:r>
            <a:r>
              <a:rPr kumimoji="1" lang="ja-JP" altLang="en-US" smtClean="0"/>
              <a:t>番までスキャンしていますが</a:t>
            </a:r>
            <a:r>
              <a:rPr kumimoji="1" lang="en-US" altLang="ja-JP" smtClean="0"/>
              <a:t>……</a:t>
            </a:r>
            <a:r>
              <a:rPr kumimoji="1" lang="ja-JP" altLang="en-US" smtClean="0"/>
              <a:t>。</a:t>
            </a:r>
            <a:endParaRPr kumimoji="1" lang="en-US" altLang="ja-JP" smtClean="0"/>
          </a:p>
          <a:p>
            <a:r>
              <a:rPr kumimoji="1" lang="ja-JP" altLang="en-US" smtClean="0"/>
              <a:t>見ての通り、なんとひとつのポートをスキャンするのに</a:t>
            </a:r>
            <a:r>
              <a:rPr kumimoji="1" lang="en-US" altLang="ja-JP" smtClean="0"/>
              <a:t>5</a:t>
            </a:r>
            <a:r>
              <a:rPr kumimoji="1" lang="ja-JP" altLang="en-US" smtClean="0"/>
              <a:t>分間隔を開けています。これほどゆっくりスキャンされては、相手もスキャンされていると気が付くことはおそらく無いでしょう。</a:t>
            </a:r>
            <a:endParaRPr kumimoji="1" lang="ja-JP" altLang="en-US"/>
          </a:p>
        </p:txBody>
      </p:sp>
      <p:sp>
        <p:nvSpPr>
          <p:cNvPr id="4" name="スライド番号プレースホルダー 3"/>
          <p:cNvSpPr>
            <a:spLocks noGrp="1"/>
          </p:cNvSpPr>
          <p:nvPr>
            <p:ph type="sldNum" sz="quarter" idx="10"/>
          </p:nvPr>
        </p:nvSpPr>
        <p:spPr/>
        <p:txBody>
          <a:bodyPr/>
          <a:lstStyle/>
          <a:p>
            <a:fld id="{DB9CD991-4847-4EC6-8E3A-1C6DA9348A2B}" type="slidenum">
              <a:rPr kumimoji="1" lang="ja-JP" altLang="en-US" smtClean="0"/>
              <a:pPr/>
              <a:t>17</a:t>
            </a:fld>
            <a:endParaRPr kumimoji="1" lang="ja-JP" altLang="en-US"/>
          </a:p>
        </p:txBody>
      </p:sp>
    </p:spTree>
    <p:extLst>
      <p:ext uri="{BB962C8B-B14F-4D97-AF65-F5344CB8AC3E}">
        <p14:creationId xmlns:p14="http://schemas.microsoft.com/office/powerpoint/2010/main" xmlns="" val="25045937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ちなみに、ランキングは、</a:t>
            </a:r>
            <a:endParaRPr kumimoji="1" lang="en-US" altLang="ja-JP" smtClean="0"/>
          </a:p>
          <a:p>
            <a:r>
              <a:rPr kumimoji="1" lang="en-US" altLang="ja-JP" smtClean="0"/>
              <a:t>1</a:t>
            </a:r>
            <a:r>
              <a:rPr kumimoji="1" lang="ja-JP" altLang="en-US" smtClean="0"/>
              <a:t>位 </a:t>
            </a:r>
            <a:r>
              <a:rPr kumimoji="1" lang="en-US" altLang="ja-JP" smtClean="0"/>
              <a:t>80/tcp (http)</a:t>
            </a:r>
          </a:p>
          <a:p>
            <a:r>
              <a:rPr kumimoji="1" lang="en-US" altLang="ja-JP" smtClean="0"/>
              <a:t>2</a:t>
            </a:r>
            <a:r>
              <a:rPr kumimoji="1" lang="ja-JP" altLang="en-US" smtClean="0"/>
              <a:t>位 </a:t>
            </a:r>
            <a:r>
              <a:rPr kumimoji="1" lang="en-US" altLang="ja-JP" smtClean="0"/>
              <a:t>23/tcp (telnet)</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mtClean="0"/>
              <a:t>3</a:t>
            </a:r>
            <a:r>
              <a:rPr kumimoji="1" lang="ja-JP" altLang="en-US" smtClean="0"/>
              <a:t>位 </a:t>
            </a:r>
            <a:r>
              <a:rPr kumimoji="1" lang="en-US" altLang="ja-JP" smtClean="0"/>
              <a:t>443/tcp (https)</a:t>
            </a:r>
          </a:p>
          <a:p>
            <a:pPr marL="0" marR="0" indent="0" algn="l" defTabSz="914400" rtl="0" eaLnBrk="1" fontAlgn="auto" latinLnBrk="0" hangingPunct="1">
              <a:lnSpc>
                <a:spcPct val="100000"/>
              </a:lnSpc>
              <a:spcBef>
                <a:spcPts val="0"/>
              </a:spcBef>
              <a:spcAft>
                <a:spcPts val="0"/>
              </a:spcAft>
              <a:buClrTx/>
              <a:buSzTx/>
              <a:buFontTx/>
              <a:buNone/>
              <a:tabLst/>
              <a:defRPr/>
            </a:pPr>
            <a:r>
              <a:rPr kumimoji="1" lang="en-US" altLang="ja-JP" smtClean="0"/>
              <a:t>4</a:t>
            </a:r>
            <a:r>
              <a:rPr kumimoji="1" lang="ja-JP" altLang="en-US" smtClean="0"/>
              <a:t>位 </a:t>
            </a:r>
            <a:r>
              <a:rPr kumimoji="1" lang="en-US" altLang="ja-JP" smtClean="0"/>
              <a:t>21/tcp (ftp)</a:t>
            </a:r>
          </a:p>
          <a:p>
            <a:r>
              <a:rPr kumimoji="1" lang="en-US" altLang="ja-JP" smtClean="0"/>
              <a:t>5</a:t>
            </a:r>
            <a:r>
              <a:rPr kumimoji="1" lang="ja-JP" altLang="en-US" smtClean="0"/>
              <a:t>位 </a:t>
            </a:r>
            <a:r>
              <a:rPr kumimoji="1" lang="en-US" altLang="ja-JP" smtClean="0"/>
              <a:t>22/tcp (ssh)</a:t>
            </a:r>
          </a:p>
          <a:p>
            <a:r>
              <a:rPr kumimoji="1" lang="en-US" altLang="ja-JP" smtClean="0"/>
              <a:t>6</a:t>
            </a:r>
            <a:r>
              <a:rPr kumimoji="1" lang="ja-JP" altLang="en-US" smtClean="0"/>
              <a:t>位 </a:t>
            </a:r>
            <a:r>
              <a:rPr kumimoji="1" lang="en-US" altLang="ja-JP" smtClean="0"/>
              <a:t>25/tcp</a:t>
            </a:r>
            <a:r>
              <a:rPr kumimoji="1" lang="en-US" altLang="ja-JP" baseline="0" smtClean="0"/>
              <a:t> (smtp)</a:t>
            </a:r>
          </a:p>
          <a:p>
            <a:r>
              <a:rPr kumimoji="1" lang="en-US" altLang="ja-JP" baseline="0" smtClean="0"/>
              <a:t>7</a:t>
            </a:r>
            <a:r>
              <a:rPr kumimoji="1" lang="ja-JP" altLang="en-US" baseline="0" smtClean="0"/>
              <a:t>位 </a:t>
            </a:r>
            <a:r>
              <a:rPr kumimoji="1" lang="en-US" altLang="ja-JP" baseline="0" smtClean="0"/>
              <a:t>3389/tcp (rdp)</a:t>
            </a:r>
          </a:p>
          <a:p>
            <a:r>
              <a:rPr kumimoji="1" lang="en-US" altLang="ja-JP" smtClean="0"/>
              <a:t>8</a:t>
            </a:r>
            <a:r>
              <a:rPr kumimoji="1" lang="ja-JP" altLang="en-US" smtClean="0"/>
              <a:t>位 </a:t>
            </a:r>
            <a:r>
              <a:rPr kumimoji="1" lang="en-US" altLang="ja-JP" smtClean="0"/>
              <a:t>110/tcp (pop3)</a:t>
            </a:r>
          </a:p>
          <a:p>
            <a:r>
              <a:rPr kumimoji="1" lang="en-US" altLang="ja-JP" smtClean="0"/>
              <a:t>9</a:t>
            </a:r>
            <a:r>
              <a:rPr kumimoji="1" lang="ja-JP" altLang="en-US" smtClean="0"/>
              <a:t>位 </a:t>
            </a:r>
            <a:r>
              <a:rPr kumimoji="1" lang="en-US" altLang="ja-JP" smtClean="0"/>
              <a:t>445/tcp (smb)</a:t>
            </a:r>
          </a:p>
          <a:p>
            <a:r>
              <a:rPr kumimoji="1" lang="en-US" altLang="ja-JP" smtClean="0"/>
              <a:t>10</a:t>
            </a:r>
            <a:r>
              <a:rPr kumimoji="1" lang="ja-JP" altLang="en-US" smtClean="0"/>
              <a:t>位 </a:t>
            </a:r>
            <a:r>
              <a:rPr kumimoji="1" lang="en-US" altLang="ja-JP" smtClean="0"/>
              <a:t>139/tcp</a:t>
            </a:r>
            <a:r>
              <a:rPr kumimoji="1" lang="en-US" altLang="ja-JP" baseline="0" smtClean="0"/>
              <a:t> (netbios)</a:t>
            </a:r>
            <a:endParaRPr kumimoji="1" lang="en-US" altLang="ja-JP" smtClean="0"/>
          </a:p>
        </p:txBody>
      </p:sp>
      <p:sp>
        <p:nvSpPr>
          <p:cNvPr id="4" name="スライド番号プレースホルダー 3"/>
          <p:cNvSpPr>
            <a:spLocks noGrp="1"/>
          </p:cNvSpPr>
          <p:nvPr>
            <p:ph type="sldNum" sz="quarter" idx="10"/>
          </p:nvPr>
        </p:nvSpPr>
        <p:spPr/>
        <p:txBody>
          <a:bodyPr/>
          <a:lstStyle/>
          <a:p>
            <a:fld id="{DB9CD991-4847-4EC6-8E3A-1C6DA9348A2B}" type="slidenum">
              <a:rPr kumimoji="1" lang="ja-JP" altLang="en-US" smtClean="0"/>
              <a:pPr/>
              <a:t>20</a:t>
            </a:fld>
            <a:endParaRPr kumimoji="1" lang="ja-JP" altLang="en-US"/>
          </a:p>
        </p:txBody>
      </p:sp>
    </p:spTree>
    <p:extLst>
      <p:ext uri="{BB962C8B-B14F-4D97-AF65-F5344CB8AC3E}">
        <p14:creationId xmlns:p14="http://schemas.microsoft.com/office/powerpoint/2010/main" xmlns="" val="31051000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これは、</a:t>
            </a:r>
            <a:r>
              <a:rPr kumimoji="1" lang="en-US" altLang="ja-JP" smtClean="0"/>
              <a:t>Nmap</a:t>
            </a:r>
            <a:r>
              <a:rPr kumimoji="1" lang="ja-JP" altLang="en-US" smtClean="0"/>
              <a:t>のガイドブック（いわゆる目ん玉本）に載っている、いかに効率的にスキャンをするか？ という</a:t>
            </a:r>
            <a:r>
              <a:rPr kumimoji="1" lang="en-US" altLang="ja-JP" smtClean="0"/>
              <a:t>section</a:t>
            </a:r>
            <a:r>
              <a:rPr kumimoji="1" lang="ja-JP" altLang="en-US" smtClean="0"/>
              <a:t>に登場するデータです。</a:t>
            </a:r>
          </a:p>
          <a:p>
            <a:r>
              <a:rPr kumimoji="1" lang="ja-JP" altLang="en-US" smtClean="0"/>
              <a:t>この書籍は</a:t>
            </a:r>
            <a:r>
              <a:rPr kumimoji="1" lang="en-US" altLang="ja-JP" smtClean="0"/>
              <a:t>2008</a:t>
            </a:r>
            <a:r>
              <a:rPr kumimoji="1" lang="ja-JP" altLang="en-US" smtClean="0"/>
              <a:t>年のものなので現在は細かい数字は違ってくるでしょうが、言いたい結論は変わらないはずです。</a:t>
            </a:r>
          </a:p>
          <a:p>
            <a:endParaRPr kumimoji="1" lang="ja-JP" altLang="en-US" smtClean="0"/>
          </a:p>
          <a:p>
            <a:r>
              <a:rPr kumimoji="1" lang="ja-JP" altLang="en-US" smtClean="0"/>
              <a:t>このグラフは、横軸がスキャンする</a:t>
            </a:r>
            <a:r>
              <a:rPr kumimoji="1" lang="en-US" altLang="ja-JP" smtClean="0"/>
              <a:t>TCP</a:t>
            </a:r>
            <a:r>
              <a:rPr kumimoji="1" lang="ja-JP" altLang="en-US" smtClean="0"/>
              <a:t>のポート数（個数）、縦軸がカバレッジです。（</a:t>
            </a:r>
            <a:r>
              <a:rPr kumimoji="1" lang="en-US" altLang="ja-JP" smtClean="0"/>
              <a:t>Nmap</a:t>
            </a:r>
            <a:r>
              <a:rPr kumimoji="1" lang="ja-JP" altLang="en-US" smtClean="0"/>
              <a:t>本では</a:t>
            </a:r>
            <a:r>
              <a:rPr kumimoji="1" lang="en-US" altLang="ja-JP" smtClean="0"/>
              <a:t>Effectiveness</a:t>
            </a:r>
            <a:r>
              <a:rPr kumimoji="1" lang="ja-JP" altLang="en-US" smtClean="0"/>
              <a:t>という単語を使っていますが、ここではカバレッジとしました）。</a:t>
            </a:r>
          </a:p>
          <a:p>
            <a:r>
              <a:rPr kumimoji="1" lang="ja-JP" altLang="en-US" smtClean="0"/>
              <a:t>ここでいうカバレッジは網羅率、つまり対象ホスト上で開放している全てのポートがスキャンできたときを</a:t>
            </a:r>
            <a:r>
              <a:rPr kumimoji="1" lang="en-US" altLang="ja-JP" smtClean="0"/>
              <a:t>100</a:t>
            </a:r>
            <a:r>
              <a:rPr kumimoji="1" lang="ja-JP" altLang="en-US" smtClean="0"/>
              <a:t>％としたときの、実際にスキャンされるポートの割合です。</a:t>
            </a:r>
          </a:p>
          <a:p>
            <a:r>
              <a:rPr kumimoji="1" lang="en-US" altLang="ja-JP" smtClean="0"/>
              <a:t>Nmap</a:t>
            </a:r>
            <a:r>
              <a:rPr kumimoji="1" lang="ja-JP" altLang="en-US" smtClean="0"/>
              <a:t>ガイドブックでは、多くのホストをスキャンしてポートごとの存在確率を統計的に計算し、それよりこのようなカバレッジを計算してみせています。</a:t>
            </a:r>
          </a:p>
          <a:p>
            <a:endParaRPr kumimoji="1" lang="ja-JP" altLang="en-US"/>
          </a:p>
        </p:txBody>
      </p:sp>
      <p:sp>
        <p:nvSpPr>
          <p:cNvPr id="4" name="スライド番号プレースホルダー 3"/>
          <p:cNvSpPr>
            <a:spLocks noGrp="1"/>
          </p:cNvSpPr>
          <p:nvPr>
            <p:ph type="sldNum" sz="quarter" idx="10"/>
          </p:nvPr>
        </p:nvSpPr>
        <p:spPr/>
        <p:txBody>
          <a:bodyPr/>
          <a:lstStyle/>
          <a:p>
            <a:fld id="{DB9CD991-4847-4EC6-8E3A-1C6DA9348A2B}" type="slidenum">
              <a:rPr kumimoji="1" lang="ja-JP" altLang="en-US" smtClean="0"/>
              <a:pPr/>
              <a:t>21</a:t>
            </a:fld>
            <a:endParaRPr kumimoji="1" lang="ja-JP" altLang="en-US"/>
          </a:p>
        </p:txBody>
      </p:sp>
    </p:spTree>
    <p:extLst>
      <p:ext uri="{BB962C8B-B14F-4D97-AF65-F5344CB8AC3E}">
        <p14:creationId xmlns:p14="http://schemas.microsoft.com/office/powerpoint/2010/main" xmlns="" val="22002971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たとえば、</a:t>
            </a:r>
            <a:r>
              <a:rPr kumimoji="1" lang="en-US" altLang="ja-JP" smtClean="0"/>
              <a:t>50%</a:t>
            </a:r>
            <a:r>
              <a:rPr kumimoji="1" lang="ja-JP" altLang="en-US" smtClean="0"/>
              <a:t>のカバレッジを出すには、</a:t>
            </a:r>
            <a:r>
              <a:rPr kumimoji="1" lang="en-US" altLang="ja-JP" smtClean="0"/>
              <a:t>10</a:t>
            </a:r>
            <a:r>
              <a:rPr kumimoji="1" lang="ja-JP" altLang="en-US" smtClean="0"/>
              <a:t>個のポートをスキャンするだけで良いわけです。</a:t>
            </a:r>
            <a:endParaRPr kumimoji="1" lang="en-US" altLang="ja-JP" smtClean="0"/>
          </a:p>
          <a:p>
            <a:r>
              <a:rPr kumimoji="1" lang="en-US" altLang="ja-JP" smtClean="0"/>
              <a:t>90%</a:t>
            </a:r>
            <a:r>
              <a:rPr kumimoji="1" lang="ja-JP" altLang="en-US" smtClean="0"/>
              <a:t>のカバレッジを出すにも、</a:t>
            </a:r>
            <a:r>
              <a:rPr kumimoji="1" lang="en-US" altLang="ja-JP" smtClean="0"/>
              <a:t>500</a:t>
            </a:r>
            <a:r>
              <a:rPr kumimoji="1" lang="ja-JP" altLang="en-US" smtClean="0"/>
              <a:t>個ちょっとのポートをスキャンすれば十分です。このように、よく使われるポートは非常に「偏り」がありますから、必要最小限のポートのみに絞ってスキャンしましょう。探査行為が少なければ少ないほど、攻撃が検知される可能性も低くなります。</a:t>
            </a:r>
            <a:endParaRPr kumimoji="1" lang="en-US" altLang="ja-JP" smtClean="0"/>
          </a:p>
          <a:p>
            <a:endParaRPr kumimoji="1" lang="en-US" altLang="ja-JP" smtClean="0"/>
          </a:p>
          <a:p>
            <a:r>
              <a:rPr kumimoji="1" lang="ja-JP" altLang="en-US" smtClean="0"/>
              <a:t>また、</a:t>
            </a:r>
            <a:r>
              <a:rPr kumimoji="1" lang="en-US" altLang="ja-JP" smtClean="0"/>
              <a:t>99%</a:t>
            </a:r>
            <a:r>
              <a:rPr kumimoji="1" lang="ja-JP" altLang="en-US" smtClean="0"/>
              <a:t>のカバレッジを出すには</a:t>
            </a:r>
            <a:r>
              <a:rPr kumimoji="1" lang="en-US" altLang="ja-JP" smtClean="0"/>
              <a:t>3000</a:t>
            </a:r>
            <a:r>
              <a:rPr kumimoji="1" lang="ja-JP" altLang="en-US" smtClean="0"/>
              <a:t>個ちょっとのポートをスキャンすればいいのに、そこからさらにカバレッジ</a:t>
            </a:r>
            <a:r>
              <a:rPr kumimoji="1" lang="en-US" altLang="ja-JP" smtClean="0"/>
              <a:t>100%</a:t>
            </a:r>
            <a:r>
              <a:rPr kumimoji="1" lang="ja-JP" altLang="en-US" smtClean="0"/>
              <a:t>を目指すには、当然のことながら全</a:t>
            </a:r>
            <a:r>
              <a:rPr kumimoji="1" lang="en-US" altLang="ja-JP" smtClean="0"/>
              <a:t>TCP</a:t>
            </a:r>
            <a:r>
              <a:rPr kumimoji="1" lang="ja-JP" altLang="en-US" smtClean="0"/>
              <a:t>ポート</a:t>
            </a:r>
            <a:r>
              <a:rPr kumimoji="1" lang="en-US" altLang="ja-JP" smtClean="0"/>
              <a:t>(0-65535)</a:t>
            </a:r>
            <a:r>
              <a:rPr kumimoji="1" lang="ja-JP" altLang="en-US" smtClean="0"/>
              <a:t>の</a:t>
            </a:r>
            <a:r>
              <a:rPr kumimoji="1" lang="en-US" altLang="ja-JP" smtClean="0"/>
              <a:t>65536</a:t>
            </a:r>
            <a:r>
              <a:rPr kumimoji="1" lang="ja-JP" altLang="en-US" smtClean="0"/>
              <a:t>個をスキャンしなければいけません。</a:t>
            </a:r>
            <a:endParaRPr kumimoji="1" lang="en-US" altLang="ja-JP" smtClean="0"/>
          </a:p>
          <a:p>
            <a:r>
              <a:rPr kumimoji="1" lang="ja-JP" altLang="en-US" smtClean="0"/>
              <a:t>ここから、全ポートのスキャンはいかに非効率的であるかが分かります。</a:t>
            </a:r>
            <a:r>
              <a:rPr kumimoji="1" lang="en-US" altLang="ja-JP" smtClean="0"/>
              <a:t>--top-ports</a:t>
            </a:r>
            <a:r>
              <a:rPr kumimoji="1" lang="ja-JP" altLang="en-US" smtClean="0"/>
              <a:t>を積極的に使って、最小限のスキャンで攻撃しましょう（するなよ）。</a:t>
            </a:r>
            <a:endParaRPr kumimoji="1" lang="ja-JP" altLang="en-US"/>
          </a:p>
        </p:txBody>
      </p:sp>
      <p:sp>
        <p:nvSpPr>
          <p:cNvPr id="4" name="スライド番号プレースホルダー 3"/>
          <p:cNvSpPr>
            <a:spLocks noGrp="1"/>
          </p:cNvSpPr>
          <p:nvPr>
            <p:ph type="sldNum" sz="quarter" idx="10"/>
          </p:nvPr>
        </p:nvSpPr>
        <p:spPr/>
        <p:txBody>
          <a:bodyPr/>
          <a:lstStyle/>
          <a:p>
            <a:fld id="{DB9CD991-4847-4EC6-8E3A-1C6DA9348A2B}" type="slidenum">
              <a:rPr kumimoji="1" lang="ja-JP" altLang="en-US" smtClean="0"/>
              <a:pPr/>
              <a:t>22</a:t>
            </a:fld>
            <a:endParaRPr kumimoji="1" lang="ja-JP" altLang="en-US"/>
          </a:p>
        </p:txBody>
      </p:sp>
    </p:spTree>
    <p:extLst>
      <p:ext uri="{BB962C8B-B14F-4D97-AF65-F5344CB8AC3E}">
        <p14:creationId xmlns:p14="http://schemas.microsoft.com/office/powerpoint/2010/main" xmlns="" val="22002971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r>
              <a:rPr kumimoji="1" lang="en-US" altLang="ja-JP" smtClean="0"/>
              <a:t>(</a:t>
            </a:r>
            <a:r>
              <a:rPr kumimoji="1" lang="ja-JP" altLang="en-US" smtClean="0"/>
              <a:t>画像は著作権フリーのものを</a:t>
            </a:r>
            <a:r>
              <a:rPr kumimoji="1" lang="en-US" altLang="ja-JP" smtClean="0"/>
              <a:t>Wikipedia</a:t>
            </a:r>
            <a:r>
              <a:rPr kumimoji="1" lang="ja-JP" altLang="en-US" smtClean="0"/>
              <a:t>より引用</a:t>
            </a:r>
            <a:r>
              <a:rPr kumimoji="1" lang="en-US" altLang="ja-JP" smtClean="0"/>
              <a:t>)</a:t>
            </a:r>
          </a:p>
          <a:p>
            <a:endParaRPr kumimoji="1" lang="en-US" altLang="ja-JP" smtClean="0"/>
          </a:p>
          <a:p>
            <a:r>
              <a:rPr kumimoji="1" lang="ja-JP" altLang="en-US" smtClean="0"/>
              <a:t>デコイですが、軍事関連でよく出てくるのでその例で。</a:t>
            </a:r>
            <a:endParaRPr kumimoji="1" lang="en-US" altLang="ja-JP" smtClean="0"/>
          </a:p>
          <a:p>
            <a:r>
              <a:rPr kumimoji="1" lang="ja-JP" altLang="en-US" smtClean="0"/>
              <a:t>これは</a:t>
            </a:r>
            <a:r>
              <a:rPr kumimoji="1" lang="en-US" altLang="ja-JP" smtClean="0"/>
              <a:t>C-130</a:t>
            </a:r>
            <a:r>
              <a:rPr kumimoji="1" lang="ja-JP" altLang="en-US" smtClean="0"/>
              <a:t>という輸送機</a:t>
            </a:r>
            <a:r>
              <a:rPr kumimoji="1" lang="en-US" altLang="ja-JP" smtClean="0"/>
              <a:t>(</a:t>
            </a:r>
            <a:r>
              <a:rPr kumimoji="1" lang="ja-JP" altLang="en-US" smtClean="0"/>
              <a:t>日本の自衛隊も持っています</a:t>
            </a:r>
            <a:r>
              <a:rPr kumimoji="1" lang="en-US" altLang="ja-JP" smtClean="0"/>
              <a:t>)</a:t>
            </a:r>
            <a:r>
              <a:rPr kumimoji="1" lang="ja-JP" altLang="en-US" smtClean="0"/>
              <a:t>です。何か爆弾をまいて攻撃しているように見えますが、実はこれ、そうじゃなくて防御・回避行動です。ここでは、フレアというものを展開しています。</a:t>
            </a:r>
            <a:endParaRPr kumimoji="1" lang="en-US" altLang="ja-JP" smtClean="0"/>
          </a:p>
          <a:p>
            <a:endParaRPr kumimoji="1" lang="en-US" altLang="ja-JP" smtClean="0"/>
          </a:p>
          <a:p>
            <a:r>
              <a:rPr kumimoji="1" lang="ja-JP" altLang="en-US" smtClean="0"/>
              <a:t>赤外線誘導ミサイルにロックオンされたら、このフレアを展開します。すると、誘導装置がこれらの囮に向かって撃墜されるのを防ぐ。。。というワケです。なお、フレアはレーダー誘導には効果が無いため、同時にチャフという金属リボンのようなものを展開することもあります。</a:t>
            </a:r>
            <a:endParaRPr kumimoji="1" lang="en-US" altLang="ja-JP" smtClean="0"/>
          </a:p>
          <a:p>
            <a:r>
              <a:rPr kumimoji="1" lang="ja-JP" altLang="en-US" smtClean="0"/>
              <a:t>それと、最近のミサイルは</a:t>
            </a:r>
            <a:r>
              <a:rPr kumimoji="1" lang="en-US" altLang="ja-JP" smtClean="0"/>
              <a:t>CCD</a:t>
            </a:r>
            <a:r>
              <a:rPr kumimoji="1" lang="ja-JP" altLang="en-US" smtClean="0"/>
              <a:t>カメラで画像認識しながら追尾するので、特に空対空ミサイルではフレアやチャフの効果は薄れているそうです。まぁ私は軍事オタクじゃないのでその辺の細かい話は割愛します。</a:t>
            </a:r>
            <a:endParaRPr kumimoji="1" lang="en-US" altLang="ja-JP" smtClean="0"/>
          </a:p>
        </p:txBody>
      </p:sp>
      <p:sp>
        <p:nvSpPr>
          <p:cNvPr id="4" name="スライド番号プレースホルダ 3"/>
          <p:cNvSpPr>
            <a:spLocks noGrp="1"/>
          </p:cNvSpPr>
          <p:nvPr>
            <p:ph type="sldNum" sz="quarter" idx="10"/>
          </p:nvPr>
        </p:nvSpPr>
        <p:spPr/>
        <p:txBody>
          <a:bodyPr/>
          <a:lstStyle/>
          <a:p>
            <a:fld id="{DB9CD991-4847-4EC6-8E3A-1C6DA9348A2B}" type="slidenum">
              <a:rPr kumimoji="1" lang="ja-JP" altLang="en-US" smtClean="0"/>
              <a:pPr/>
              <a:t>36</a:t>
            </a:fld>
            <a:endParaRPr kumimoji="1" lang="ja-JP"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endParaRPr lang="en-US" altLang="ja-JP" sz="1200" smtClean="0">
              <a:latin typeface="Consolas"/>
              <a:cs typeface="Consolas"/>
            </a:endParaRPr>
          </a:p>
          <a:p>
            <a:r>
              <a:rPr lang="en-US" altLang="ja-JP" sz="1200" smtClean="0">
                <a:latin typeface="Consolas"/>
                <a:cs typeface="Consolas"/>
              </a:rPr>
              <a:t>iptables</a:t>
            </a:r>
            <a:r>
              <a:rPr lang="ja-JP" altLang="en-US" sz="1200" smtClean="0">
                <a:latin typeface="Consolas"/>
                <a:cs typeface="Consolas"/>
              </a:rPr>
              <a:t>の、</a:t>
            </a:r>
            <a:r>
              <a:rPr lang="en-US" altLang="ja-JP" sz="1200" smtClean="0">
                <a:latin typeface="Consolas"/>
                <a:cs typeface="Consolas"/>
              </a:rPr>
              <a:t>nat</a:t>
            </a:r>
            <a:r>
              <a:rPr lang="ja-JP" altLang="en-US" sz="1200" smtClean="0">
                <a:latin typeface="Consolas"/>
                <a:cs typeface="Consolas"/>
              </a:rPr>
              <a:t>テーブルに書いてやればいいわけですね。</a:t>
            </a:r>
            <a:endParaRPr lang="en-US" altLang="ja-JP" sz="1200" smtClean="0">
              <a:latin typeface="Consolas"/>
              <a:cs typeface="Consolas"/>
            </a:endParaRPr>
          </a:p>
          <a:p>
            <a:r>
              <a:rPr lang="en-US" altLang="ja-JP" sz="1200" smtClean="0">
                <a:latin typeface="Consolas"/>
                <a:cs typeface="Consolas"/>
              </a:rPr>
              <a:t>-A PREROUTING -i eth0 -p tcp --dport 2200:2244 -j REDIRECT --to-ports 2222</a:t>
            </a:r>
          </a:p>
          <a:p>
            <a:r>
              <a:rPr lang="en-US" altLang="ja-JP" sz="1200" smtClean="0">
                <a:latin typeface="Consolas"/>
                <a:cs typeface="Consolas"/>
              </a:rPr>
              <a:t>-A PREROUTING -i eth0 -p tcp --dport 2246:2299 -j REDIRECT --to-ports 2222</a:t>
            </a:r>
          </a:p>
          <a:p>
            <a:endParaRPr kumimoji="1" lang="en-US" altLang="ja-JP" smtClean="0"/>
          </a:p>
          <a:p>
            <a:r>
              <a:rPr kumimoji="1" lang="ja-JP" altLang="en-US" smtClean="0"/>
              <a:t>ちなみに</a:t>
            </a:r>
            <a:r>
              <a:rPr kumimoji="1" lang="en-US" altLang="ja-JP" smtClean="0"/>
              <a:t>iptables</a:t>
            </a:r>
            <a:r>
              <a:rPr kumimoji="1" lang="ja-JP" altLang="en-US" smtClean="0"/>
              <a:t>の</a:t>
            </a:r>
            <a:r>
              <a:rPr kumimoji="1" lang="en-US" altLang="ja-JP" smtClean="0"/>
              <a:t>REDIRECT</a:t>
            </a:r>
            <a:r>
              <a:rPr kumimoji="1" lang="ja-JP" altLang="en-US" smtClean="0"/>
              <a:t>でループは発生しないので、</a:t>
            </a:r>
            <a:r>
              <a:rPr kumimoji="1" lang="en-US" altLang="ja-JP" smtClean="0"/>
              <a:t>2222/tcp</a:t>
            </a:r>
            <a:r>
              <a:rPr kumimoji="1" lang="ja-JP" altLang="en-US" smtClean="0"/>
              <a:t>を別扱いして除外する必要はありません。</a:t>
            </a:r>
            <a:endParaRPr kumimoji="1" lang="en-US" altLang="ja-JP" smtClean="0"/>
          </a:p>
          <a:p>
            <a:r>
              <a:rPr kumimoji="1" lang="en-US" altLang="ja-JP" smtClean="0"/>
              <a:t>nat</a:t>
            </a:r>
            <a:r>
              <a:rPr kumimoji="1" lang="ja-JP" altLang="en-US" smtClean="0"/>
              <a:t>テーブルの</a:t>
            </a:r>
            <a:r>
              <a:rPr kumimoji="1" lang="en-US" altLang="ja-JP" smtClean="0"/>
              <a:t>PREROUTING</a:t>
            </a:r>
            <a:r>
              <a:rPr kumimoji="1" lang="ja-JP" altLang="en-US" smtClean="0"/>
              <a:t>チェインが</a:t>
            </a:r>
            <a:r>
              <a:rPr kumimoji="1" lang="en-US" altLang="ja-JP" smtClean="0"/>
              <a:t>2</a:t>
            </a:r>
            <a:r>
              <a:rPr kumimoji="1" lang="ja-JP" altLang="en-US" smtClean="0"/>
              <a:t>度以上評価されることは無いので。</a:t>
            </a:r>
            <a:endParaRPr kumimoji="1" lang="ja-JP" altLang="en-US"/>
          </a:p>
        </p:txBody>
      </p:sp>
      <p:sp>
        <p:nvSpPr>
          <p:cNvPr id="4" name="スライド番号プレースホルダ 3"/>
          <p:cNvSpPr>
            <a:spLocks noGrp="1"/>
          </p:cNvSpPr>
          <p:nvPr>
            <p:ph type="sldNum" sz="quarter" idx="10"/>
          </p:nvPr>
        </p:nvSpPr>
        <p:spPr/>
        <p:txBody>
          <a:bodyPr/>
          <a:lstStyle/>
          <a:p>
            <a:fld id="{DB9CD991-4847-4EC6-8E3A-1C6DA9348A2B}" type="slidenum">
              <a:rPr kumimoji="1" lang="ja-JP" altLang="en-US" smtClean="0"/>
              <a:pPr/>
              <a:t>43</a:t>
            </a:fld>
            <a:endParaRPr kumimoji="1" lang="ja-JP"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sz="2000" smtClean="0"/>
              <a:t>ちなみに同様のことは、</a:t>
            </a:r>
            <a:r>
              <a:rPr lang="en-US" altLang="ja-JP" sz="2000" smtClean="0"/>
              <a:t>iptables</a:t>
            </a:r>
            <a:r>
              <a:rPr lang="ja-JP" altLang="en-US" sz="2000" smtClean="0"/>
              <a:t>でも実現できます。</a:t>
            </a:r>
            <a:endParaRPr lang="en-US" altLang="ja-JP" sz="200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altLang="ja-JP" sz="2000" smtClean="0"/>
              <a:t>yasulib</a:t>
            </a:r>
            <a:r>
              <a:rPr lang="ja-JP" altLang="en-US" sz="2000" smtClean="0"/>
              <a:t>さんのブログ記事、「フルポートスキャンから開放ポートを隠す方法」が参考になります。</a:t>
            </a:r>
            <a:endParaRPr lang="en-US" altLang="ja-JP" sz="200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altLang="ja-JP" sz="2000" smtClean="0"/>
              <a:t>http://d.hatena.ne.jp/yasulib/20150302/1425282464</a:t>
            </a:r>
            <a:endParaRPr kumimoji="1" lang="en-US" altLang="ja-JP" sz="120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kumimoji="1" lang="ja-JP" altLang="en-US" sz="2000" smtClean="0"/>
          </a:p>
        </p:txBody>
      </p:sp>
      <p:sp>
        <p:nvSpPr>
          <p:cNvPr id="4" name="スライド番号プレースホルダ 3"/>
          <p:cNvSpPr>
            <a:spLocks noGrp="1"/>
          </p:cNvSpPr>
          <p:nvPr>
            <p:ph type="sldNum" sz="quarter" idx="10"/>
          </p:nvPr>
        </p:nvSpPr>
        <p:spPr/>
        <p:txBody>
          <a:bodyPr/>
          <a:lstStyle/>
          <a:p>
            <a:fld id="{DB9CD991-4847-4EC6-8E3A-1C6DA9348A2B}" type="slidenum">
              <a:rPr kumimoji="1" lang="ja-JP" altLang="en-US" smtClean="0"/>
              <a:pPr/>
              <a:t>48</a:t>
            </a:fld>
            <a:endParaRPr kumimoji="1" lang="ja-JP"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少し考えを進めると、別に</a:t>
            </a:r>
            <a:r>
              <a:rPr kumimoji="1" lang="en-US" altLang="ja-JP" smtClean="0"/>
              <a:t>SYN</a:t>
            </a:r>
            <a:r>
              <a:rPr kumimoji="1" lang="ja-JP" altLang="en-US" smtClean="0"/>
              <a:t>スキャンに対する応答じゃ無くても。。。</a:t>
            </a:r>
            <a:endParaRPr kumimoji="1" lang="en-US" altLang="ja-JP" smtClean="0"/>
          </a:p>
          <a:p>
            <a:r>
              <a:rPr kumimoji="1" lang="ja-JP" altLang="en-US" smtClean="0"/>
              <a:t>例えば、</a:t>
            </a:r>
            <a:r>
              <a:rPr kumimoji="1" lang="en-US" altLang="ja-JP" smtClean="0"/>
              <a:t>80/tcp</a:t>
            </a:r>
            <a:r>
              <a:rPr kumimoji="1" lang="ja-JP" altLang="en-US" smtClean="0"/>
              <a:t>のみを外部に公開している</a:t>
            </a:r>
            <a:r>
              <a:rPr kumimoji="1" lang="en-US" altLang="ja-JP" smtClean="0"/>
              <a:t>Web</a:t>
            </a:r>
            <a:r>
              <a:rPr kumimoji="1" lang="ja-JP" altLang="en-US" smtClean="0"/>
              <a:t>サーバがあるとします。一般の利用者は</a:t>
            </a:r>
            <a:r>
              <a:rPr kumimoji="1" lang="en-US" altLang="ja-JP" smtClean="0"/>
              <a:t>80/tcp</a:t>
            </a:r>
            <a:r>
              <a:rPr kumimoji="1" lang="ja-JP" altLang="en-US" smtClean="0"/>
              <a:t>にしか来ないはずですから、それ以外のポートに接続した際の状態がどうなっていようが、一般利用者には何も関係ないはずです。</a:t>
            </a:r>
            <a:endParaRPr kumimoji="1" lang="en-US" altLang="ja-JP" smtClean="0"/>
          </a:p>
          <a:p>
            <a:endParaRPr kumimoji="1" lang="en-US" altLang="ja-JP" smtClean="0"/>
          </a:p>
          <a:p>
            <a:r>
              <a:rPr kumimoji="1" lang="ja-JP" altLang="en-US" smtClean="0"/>
              <a:t>この場合、</a:t>
            </a:r>
            <a:r>
              <a:rPr kumimoji="1" lang="en-US" altLang="ja-JP" smtClean="0"/>
              <a:t>80/tcp</a:t>
            </a:r>
            <a:r>
              <a:rPr kumimoji="1" lang="ja-JP" altLang="en-US" smtClean="0"/>
              <a:t>にくれば当然</a:t>
            </a:r>
            <a:r>
              <a:rPr kumimoji="1" lang="en-US" altLang="ja-JP" smtClean="0"/>
              <a:t>ACK</a:t>
            </a:r>
            <a:r>
              <a:rPr kumimoji="1" lang="ja-JP" altLang="en-US" smtClean="0"/>
              <a:t>を返しますが、じゃぁ</a:t>
            </a:r>
            <a:r>
              <a:rPr kumimoji="1" lang="en-US" altLang="ja-JP" smtClean="0"/>
              <a:t>22/tcp</a:t>
            </a:r>
            <a:r>
              <a:rPr kumimoji="1" lang="ja-JP" altLang="en-US" smtClean="0"/>
              <a:t>に来たら</a:t>
            </a:r>
            <a:r>
              <a:rPr kumimoji="1" lang="en-US" altLang="ja-JP" smtClean="0"/>
              <a:t>? 81/tcp</a:t>
            </a:r>
            <a:r>
              <a:rPr kumimoji="1" lang="ja-JP" altLang="en-US" smtClean="0"/>
              <a:t>に来たら</a:t>
            </a:r>
            <a:r>
              <a:rPr kumimoji="1" lang="en-US" altLang="ja-JP" smtClean="0"/>
              <a:t>?</a:t>
            </a:r>
            <a:endParaRPr kumimoji="1" lang="ja-JP" altLang="en-US"/>
          </a:p>
        </p:txBody>
      </p:sp>
      <p:sp>
        <p:nvSpPr>
          <p:cNvPr id="4" name="スライド番号プレースホルダー 3"/>
          <p:cNvSpPr>
            <a:spLocks noGrp="1"/>
          </p:cNvSpPr>
          <p:nvPr>
            <p:ph type="sldNum" sz="quarter" idx="10"/>
          </p:nvPr>
        </p:nvSpPr>
        <p:spPr/>
        <p:txBody>
          <a:bodyPr/>
          <a:lstStyle/>
          <a:p>
            <a:fld id="{DB9CD991-4847-4EC6-8E3A-1C6DA9348A2B}" type="slidenum">
              <a:rPr kumimoji="1" lang="ja-JP" altLang="en-US" smtClean="0"/>
              <a:pPr/>
              <a:t>50</a:t>
            </a:fld>
            <a:endParaRPr kumimoji="1" lang="ja-JP" altLang="en-US"/>
          </a:p>
        </p:txBody>
      </p:sp>
    </p:spTree>
    <p:extLst>
      <p:ext uri="{BB962C8B-B14F-4D97-AF65-F5344CB8AC3E}">
        <p14:creationId xmlns:p14="http://schemas.microsoft.com/office/powerpoint/2010/main" xmlns="" val="38177521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このような時、全ポートの</a:t>
            </a:r>
            <a:r>
              <a:rPr kumimoji="1" lang="en-US" altLang="ja-JP" smtClean="0"/>
              <a:t>SYN</a:t>
            </a:r>
            <a:r>
              <a:rPr kumimoji="1" lang="ja-JP" altLang="en-US" smtClean="0"/>
              <a:t>に対して</a:t>
            </a:r>
            <a:r>
              <a:rPr kumimoji="1" lang="en-US" altLang="ja-JP" smtClean="0"/>
              <a:t>ACK</a:t>
            </a:r>
            <a:r>
              <a:rPr kumimoji="1" lang="ja-JP" altLang="en-US" smtClean="0"/>
              <a:t>を返し、</a:t>
            </a:r>
            <a:r>
              <a:rPr kumimoji="1" lang="en-US" altLang="ja-JP" smtClean="0"/>
              <a:t>open</a:t>
            </a:r>
            <a:r>
              <a:rPr kumimoji="1" lang="ja-JP" altLang="en-US" smtClean="0"/>
              <a:t>であるかのように振る舞っても別に問題ないわけです。</a:t>
            </a:r>
            <a:endParaRPr kumimoji="1" lang="en-US" altLang="ja-JP" smtClean="0"/>
          </a:p>
          <a:p>
            <a:r>
              <a:rPr kumimoji="1" lang="ja-JP" altLang="en-US" smtClean="0"/>
              <a:t>繰り返しますが、利用者は</a:t>
            </a:r>
            <a:r>
              <a:rPr kumimoji="1" lang="en-US" altLang="ja-JP" smtClean="0"/>
              <a:t>80/tcp</a:t>
            </a:r>
            <a:r>
              <a:rPr kumimoji="1" lang="ja-JP" altLang="en-US" smtClean="0"/>
              <a:t>にしかアクセスしませんから、それ以外のポートが偽応答</a:t>
            </a:r>
            <a:r>
              <a:rPr kumimoji="1" lang="en-US" altLang="ja-JP" smtClean="0"/>
              <a:t>(</a:t>
            </a:r>
            <a:r>
              <a:rPr kumimoji="1" lang="ja-JP" altLang="en-US" smtClean="0"/>
              <a:t>本当は</a:t>
            </a:r>
            <a:r>
              <a:rPr kumimoji="1" lang="en-US" altLang="ja-JP" smtClean="0"/>
              <a:t>close</a:t>
            </a:r>
            <a:r>
              <a:rPr kumimoji="1" lang="ja-JP" altLang="en-US" smtClean="0"/>
              <a:t>しているのに</a:t>
            </a:r>
            <a:r>
              <a:rPr kumimoji="1" lang="en-US" altLang="ja-JP" smtClean="0"/>
              <a:t>open</a:t>
            </a:r>
            <a:r>
              <a:rPr kumimoji="1" lang="ja-JP" altLang="en-US" smtClean="0"/>
              <a:t>しているかのように振る舞う</a:t>
            </a:r>
            <a:r>
              <a:rPr kumimoji="1" lang="en-US" altLang="ja-JP" smtClean="0"/>
              <a:t>)</a:t>
            </a:r>
            <a:r>
              <a:rPr kumimoji="1" lang="ja-JP" altLang="en-US" smtClean="0"/>
              <a:t>返しても、それで困るのはポートスキャンする人だけです。（あと、外部からメンテする人も困るけど、ここではメンテネットワークは別にあると考えている）。</a:t>
            </a:r>
            <a:endParaRPr kumimoji="1" lang="en-US" altLang="ja-JP" smtClean="0"/>
          </a:p>
          <a:p>
            <a:endParaRPr kumimoji="1" lang="en-US" altLang="ja-JP" smtClean="0"/>
          </a:p>
          <a:p>
            <a:r>
              <a:rPr kumimoji="1" lang="ja-JP" altLang="en-US" smtClean="0"/>
              <a:t>このように、「</a:t>
            </a:r>
            <a:r>
              <a:rPr kumimoji="1" lang="en-US" altLang="ja-JP" smtClean="0"/>
              <a:t>SYN</a:t>
            </a:r>
            <a:r>
              <a:rPr kumimoji="1" lang="ja-JP" altLang="en-US" smtClean="0"/>
              <a:t>スキャンを受けたとき」とかいちいち限定せず、なんでもかんでも全部</a:t>
            </a:r>
            <a:r>
              <a:rPr kumimoji="1" lang="en-US" altLang="ja-JP" smtClean="0"/>
              <a:t>open</a:t>
            </a:r>
            <a:r>
              <a:rPr kumimoji="1" lang="ja-JP" altLang="en-US" smtClean="0"/>
              <a:t>のように振る舞っちまえ、というのは個人的に面白いなと思っているアイディアです。</a:t>
            </a:r>
            <a:endParaRPr kumimoji="1" lang="ja-JP" altLang="en-US"/>
          </a:p>
        </p:txBody>
      </p:sp>
      <p:sp>
        <p:nvSpPr>
          <p:cNvPr id="4" name="スライド番号プレースホルダー 3"/>
          <p:cNvSpPr>
            <a:spLocks noGrp="1"/>
          </p:cNvSpPr>
          <p:nvPr>
            <p:ph type="sldNum" sz="quarter" idx="10"/>
          </p:nvPr>
        </p:nvSpPr>
        <p:spPr/>
        <p:txBody>
          <a:bodyPr/>
          <a:lstStyle/>
          <a:p>
            <a:fld id="{DB9CD991-4847-4EC6-8E3A-1C6DA9348A2B}" type="slidenum">
              <a:rPr kumimoji="1" lang="ja-JP" altLang="en-US" smtClean="0"/>
              <a:pPr/>
              <a:t>51</a:t>
            </a:fld>
            <a:endParaRPr kumimoji="1" lang="ja-JP" altLang="en-US"/>
          </a:p>
        </p:txBody>
      </p:sp>
    </p:spTree>
    <p:extLst>
      <p:ext uri="{BB962C8B-B14F-4D97-AF65-F5344CB8AC3E}">
        <p14:creationId xmlns:p14="http://schemas.microsoft.com/office/powerpoint/2010/main" xmlns="" val="38177521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43000" y="685800"/>
            <a:ext cx="4572000" cy="3429000"/>
          </a:xfrm>
        </p:spPr>
      </p:sp>
      <p:sp>
        <p:nvSpPr>
          <p:cNvPr id="3" name="ノート プレースホルダー 2"/>
          <p:cNvSpPr>
            <a:spLocks noGrp="1"/>
          </p:cNvSpPr>
          <p:nvPr>
            <p:ph type="body" idx="1"/>
          </p:nvPr>
        </p:nvSpPr>
        <p:spPr/>
        <p:txBody>
          <a:bodyPr/>
          <a:lstStyle/>
          <a:p>
            <a:r>
              <a:rPr kumimoji="1" lang="ja-JP" altLang="en-US"/>
              <a:t>すみだセキュリティ勉強会を主催しています、</a:t>
            </a:r>
            <a:r>
              <a:rPr kumimoji="1" lang="en-US" altLang="ja-JP"/>
              <a:t>ozuma5119</a:t>
            </a:r>
            <a:r>
              <a:rPr kumimoji="1" lang="ja-JP" altLang="en-US"/>
              <a:t>と申します。</a:t>
            </a:r>
            <a:endParaRPr kumimoji="1" lang="en-US" altLang="ja-JP"/>
          </a:p>
          <a:p>
            <a:r>
              <a:rPr kumimoji="1" lang="ja-JP" altLang="en-US"/>
              <a:t>ふだんは、比較的固めの会社でセキュリティエンジニアをして</a:t>
            </a:r>
            <a:r>
              <a:rPr kumimoji="1" lang="ja-JP" altLang="en-US" smtClean="0"/>
              <a:t>います。ブログはこちら</a:t>
            </a:r>
            <a:r>
              <a:rPr kumimoji="1" lang="ja-JP" altLang="en-US" smtClean="0"/>
              <a:t>。</a:t>
            </a:r>
            <a:endParaRPr kumimoji="1" lang="en-US" altLang="ja-JP" smtClean="0"/>
          </a:p>
          <a:p>
            <a:r>
              <a:rPr lang="en-US" altLang="ja-JP" smtClean="0">
                <a:solidFill>
                  <a:srgbClr val="FFFFFF"/>
                </a:solidFill>
                <a:latin typeface="Tahoma"/>
                <a:cs typeface="Tahoma"/>
              </a:rPr>
              <a:t>http://d.hatena.ne.jp/ozuma/</a:t>
            </a:r>
            <a:endParaRPr kumimoji="1" lang="en-US" altLang="ja-JP" smtClean="0"/>
          </a:p>
          <a:p>
            <a:endParaRPr kumimoji="1" lang="en-US" altLang="ja-JP" smtClean="0"/>
          </a:p>
          <a:p>
            <a:r>
              <a:rPr kumimoji="1" lang="ja-JP" altLang="en-US" smtClean="0"/>
              <a:t>科学写真家というのは、「理科の教科書に載ってるような写真」を撮る人たちです。こちらは副業ということで、小学生向けの教材の写真とか撮って、ときどき本に載ったりします。</a:t>
            </a:r>
            <a:endParaRPr kumimoji="1" lang="ja-JP" altLang="en-US"/>
          </a:p>
        </p:txBody>
      </p:sp>
      <p:sp>
        <p:nvSpPr>
          <p:cNvPr id="4" name="スライド番号プレースホルダー 3"/>
          <p:cNvSpPr>
            <a:spLocks noGrp="1"/>
          </p:cNvSpPr>
          <p:nvPr>
            <p:ph type="sldNum" sz="quarter" idx="10"/>
          </p:nvPr>
        </p:nvSpPr>
        <p:spPr/>
        <p:txBody>
          <a:bodyPr/>
          <a:lstStyle/>
          <a:p>
            <a:fld id="{B197F851-B882-6240-B8F6-3EE088D150D5}" type="slidenum">
              <a:rPr kumimoji="1" lang="ja-JP" altLang="en-US" smtClean="0"/>
              <a:pPr/>
              <a:t>2</a:t>
            </a:fld>
            <a:endParaRPr kumimoji="1" lang="ja-JP" altLang="en-US"/>
          </a:p>
        </p:txBody>
      </p:sp>
    </p:spTree>
    <p:extLst>
      <p:ext uri="{BB962C8B-B14F-4D97-AF65-F5344CB8AC3E}">
        <p14:creationId xmlns:p14="http://schemas.microsoft.com/office/powerpoint/2010/main" xmlns="" val="649857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r>
              <a:rPr kumimoji="1" lang="en-US" altLang="ja-JP" smtClean="0"/>
              <a:t>6</a:t>
            </a:r>
            <a:r>
              <a:rPr kumimoji="1" lang="ja-JP" altLang="en-US" smtClean="0"/>
              <a:t>月に、友人と本を出しました。</a:t>
            </a:r>
            <a:endParaRPr kumimoji="1" lang="en-US" altLang="ja-JP" smtClean="0"/>
          </a:p>
          <a:p>
            <a:endParaRPr lang="en-US" altLang="ja-JP" sz="1200" smtClean="0"/>
          </a:p>
          <a:p>
            <a:r>
              <a:rPr lang="ja-JP" altLang="en-US" sz="1200" smtClean="0"/>
              <a:t>三宅英明、大角祐介</a:t>
            </a:r>
            <a:r>
              <a:rPr kumimoji="1" lang="ja-JP" altLang="en-US" sz="1200" smtClean="0"/>
              <a:t>「新しい</a:t>
            </a:r>
            <a:r>
              <a:rPr kumimoji="1" lang="en-US" altLang="ja-JP" sz="1200" smtClean="0"/>
              <a:t>Linux</a:t>
            </a:r>
            <a:r>
              <a:rPr kumimoji="1" lang="ja-JP" altLang="en-US" sz="1200" smtClean="0"/>
              <a:t>の教科書」、出版は</a:t>
            </a:r>
            <a:r>
              <a:rPr kumimoji="1" lang="en-US" altLang="ja-JP" sz="1200" smtClean="0"/>
              <a:t>SB</a:t>
            </a:r>
            <a:r>
              <a:rPr kumimoji="1" lang="ja-JP" altLang="en-US" sz="1200" smtClean="0"/>
              <a:t>クリエイティブです。</a:t>
            </a:r>
            <a:endParaRPr kumimoji="1" lang="en-US" altLang="ja-JP" sz="1200" smtClean="0"/>
          </a:p>
          <a:p>
            <a:r>
              <a:rPr kumimoji="1" lang="en-US" altLang="ja-JP" smtClean="0"/>
              <a:t>http://www.amazon.co.jp/dp/4797380942/</a:t>
            </a:r>
          </a:p>
          <a:p>
            <a:endParaRPr kumimoji="1" lang="en-US" altLang="ja-JP" smtClean="0"/>
          </a:p>
          <a:p>
            <a:r>
              <a:rPr kumimoji="1" lang="ja-JP" altLang="en-US" smtClean="0"/>
              <a:t>この勉強会に来ているような方には簡単すぎる内容かもしれませんが、本を買っていただけると、この会の運用資金にも充てることができます！</a:t>
            </a:r>
            <a:endParaRPr kumimoji="1" lang="en-US" altLang="ja-JP" smtClean="0"/>
          </a:p>
          <a:p>
            <a:r>
              <a:rPr kumimoji="1" lang="ja-JP" altLang="en-US" smtClean="0"/>
              <a:t>ぜひ買ってください</a:t>
            </a:r>
            <a:r>
              <a:rPr kumimoji="1" lang="en-US" altLang="ja-JP" smtClean="0"/>
              <a:t>!! </a:t>
            </a:r>
            <a:r>
              <a:rPr kumimoji="1" lang="ja-JP" altLang="en-US" smtClean="0"/>
              <a:t>不要なら後輩にあげるなどしましょう。</a:t>
            </a:r>
            <a:endParaRPr kumimoji="1" lang="ja-JP" altLang="en-US"/>
          </a:p>
        </p:txBody>
      </p:sp>
      <p:sp>
        <p:nvSpPr>
          <p:cNvPr id="4" name="スライド番号プレースホルダ 3"/>
          <p:cNvSpPr>
            <a:spLocks noGrp="1"/>
          </p:cNvSpPr>
          <p:nvPr>
            <p:ph type="sldNum" sz="quarter" idx="10"/>
          </p:nvPr>
        </p:nvSpPr>
        <p:spPr/>
        <p:txBody>
          <a:bodyPr/>
          <a:lstStyle/>
          <a:p>
            <a:fld id="{DB9CD991-4847-4EC6-8E3A-1C6DA9348A2B}" type="slidenum">
              <a:rPr kumimoji="1" lang="ja-JP" altLang="en-US" smtClean="0"/>
              <a:pPr/>
              <a:t>53</a:t>
            </a:fld>
            <a:endParaRPr kumimoji="1" lang="ja-JP"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今回の</a:t>
            </a:r>
            <a:r>
              <a:rPr kumimoji="1" lang="en-US" altLang="ja-JP" smtClean="0"/>
              <a:t>Agenda</a:t>
            </a:r>
            <a:r>
              <a:rPr kumimoji="1" lang="ja-JP" altLang="en-US" smtClean="0"/>
              <a:t>ですが、まず、今回はポートスキャンと</a:t>
            </a:r>
            <a:r>
              <a:rPr kumimoji="1" lang="en-US" altLang="ja-JP" smtClean="0"/>
              <a:t>nmap</a:t>
            </a:r>
            <a:r>
              <a:rPr kumimoji="1" lang="ja-JP" altLang="en-US" smtClean="0"/>
              <a:t>に絞って話をします。</a:t>
            </a:r>
            <a:endParaRPr kumimoji="1" lang="en-US" altLang="ja-JP" smtClean="0"/>
          </a:p>
          <a:p>
            <a:r>
              <a:rPr kumimoji="1" lang="ja-JP" altLang="en-US" smtClean="0"/>
              <a:t>「隠す」と一口に言っても、ファイル</a:t>
            </a:r>
            <a:r>
              <a:rPr kumimoji="1" lang="ja-JP" altLang="en-US" smtClean="0"/>
              <a:t>の見えない領域に隠すとか、プロトコルのいろんな「隙間」に隠すとか、暗号化で隠すとか深堀りすると色々あるのですが、キリが無いのでばっさり省略することにしました</a:t>
            </a:r>
            <a:r>
              <a:rPr kumimoji="1" lang="ja-JP" altLang="en-US" smtClean="0"/>
              <a:t>。期待していた方、すみません。</a:t>
            </a:r>
            <a:endParaRPr kumimoji="1" lang="en-US" altLang="ja-JP" smtClean="0"/>
          </a:p>
          <a:p>
            <a:endParaRPr kumimoji="1" lang="en-US" altLang="ja-JP" smtClean="0"/>
          </a:p>
          <a:p>
            <a:r>
              <a:rPr kumimoji="1" lang="ja-JP" altLang="en-US" smtClean="0"/>
              <a:t>色々ネタを練ってみたのですが、結局ポートスキャンと</a:t>
            </a:r>
            <a:r>
              <a:rPr kumimoji="1" lang="en-US" altLang="ja-JP" smtClean="0"/>
              <a:t>nmap</a:t>
            </a:r>
            <a:r>
              <a:rPr kumimoji="1" lang="ja-JP" altLang="en-US" smtClean="0"/>
              <a:t>の話だけになっちゃいました。それ以外の話はいずれ機会があればどこかで。</a:t>
            </a:r>
            <a:endParaRPr kumimoji="1" lang="en-US" altLang="ja-JP" smtClean="0"/>
          </a:p>
          <a:p>
            <a:endParaRPr kumimoji="1" lang="en-US" altLang="ja-JP" smtClean="0"/>
          </a:p>
          <a:p>
            <a:r>
              <a:rPr kumimoji="1" lang="ja-JP" altLang="en-US" smtClean="0"/>
              <a:t>発表は二部構成です。まず第一部、攻撃を隠すということで、隠密ポートスキャン。</a:t>
            </a:r>
            <a:endParaRPr kumimoji="1" lang="en-US" altLang="ja-JP" smtClean="0"/>
          </a:p>
          <a:p>
            <a:r>
              <a:rPr kumimoji="1" lang="ja-JP" altLang="en-US" smtClean="0"/>
              <a:t>次に第二部、攻撃から隠れるということで、ポートスキャンを食らっても大丈夫なためにはどうすればいいか？と考えて、大量の</a:t>
            </a:r>
            <a:r>
              <a:rPr kumimoji="1" lang="en-US" altLang="ja-JP" smtClean="0"/>
              <a:t>ssh</a:t>
            </a:r>
            <a:r>
              <a:rPr kumimoji="1" lang="ja-JP" altLang="en-US" smtClean="0"/>
              <a:t>を起動しているように見せる「科学忍法・</a:t>
            </a:r>
            <a:r>
              <a:rPr kumimoji="1" lang="en-US" altLang="ja-JP" smtClean="0"/>
              <a:t>ssh</a:t>
            </a:r>
            <a:r>
              <a:rPr kumimoji="1" lang="ja-JP" altLang="en-US" smtClean="0"/>
              <a:t>分身の術」を紹介します。</a:t>
            </a:r>
            <a:endParaRPr kumimoji="1" lang="en-US" altLang="ja-JP" smtClean="0"/>
          </a:p>
        </p:txBody>
      </p:sp>
      <p:sp>
        <p:nvSpPr>
          <p:cNvPr id="4" name="スライド番号プレースホルダー 3"/>
          <p:cNvSpPr>
            <a:spLocks noGrp="1"/>
          </p:cNvSpPr>
          <p:nvPr>
            <p:ph type="sldNum" sz="quarter" idx="10"/>
          </p:nvPr>
        </p:nvSpPr>
        <p:spPr/>
        <p:txBody>
          <a:bodyPr/>
          <a:lstStyle/>
          <a:p>
            <a:fld id="{DB9CD991-4847-4EC6-8E3A-1C6DA9348A2B}" type="slidenum">
              <a:rPr kumimoji="1" lang="ja-JP" altLang="en-US" smtClean="0"/>
              <a:pPr/>
              <a:t>3</a:t>
            </a:fld>
            <a:endParaRPr kumimoji="1" lang="ja-JP" altLang="en-US"/>
          </a:p>
        </p:txBody>
      </p:sp>
    </p:spTree>
    <p:extLst>
      <p:ext uri="{BB962C8B-B14F-4D97-AF65-F5344CB8AC3E}">
        <p14:creationId xmlns:p14="http://schemas.microsoft.com/office/powerpoint/2010/main" xmlns="" val="11344517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r>
              <a:rPr kumimoji="1" lang="ja-JP" altLang="en-US" smtClean="0"/>
              <a:t>というわけでさっそく第一部、隠密ポートスキャン。</a:t>
            </a:r>
            <a:endParaRPr kumimoji="1" lang="en-US" altLang="ja-JP" smtClean="0"/>
          </a:p>
          <a:p>
            <a:r>
              <a:rPr kumimoji="1" lang="en-US" altLang="ja-JP" smtClean="0"/>
              <a:t>nmap</a:t>
            </a:r>
            <a:r>
              <a:rPr kumimoji="1" lang="ja-JP" altLang="en-US" smtClean="0"/>
              <a:t>の話が続きます。</a:t>
            </a:r>
            <a:endParaRPr kumimoji="1" lang="en-US" altLang="ja-JP" smtClean="0"/>
          </a:p>
        </p:txBody>
      </p:sp>
      <p:sp>
        <p:nvSpPr>
          <p:cNvPr id="4" name="スライド番号プレースホルダ 3"/>
          <p:cNvSpPr>
            <a:spLocks noGrp="1"/>
          </p:cNvSpPr>
          <p:nvPr>
            <p:ph type="sldNum" sz="quarter" idx="10"/>
          </p:nvPr>
        </p:nvSpPr>
        <p:spPr/>
        <p:txBody>
          <a:bodyPr/>
          <a:lstStyle/>
          <a:p>
            <a:fld id="{DB9CD991-4847-4EC6-8E3A-1C6DA9348A2B}" type="slidenum">
              <a:rPr kumimoji="1" lang="ja-JP" altLang="en-US" smtClean="0"/>
              <a:pPr/>
              <a:t>4</a:t>
            </a:fld>
            <a:endParaRPr kumimoji="1" lang="ja-JP"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r>
              <a:rPr kumimoji="1" lang="ja-JP" altLang="en-US" smtClean="0"/>
              <a:t>この発表ではポートスキャナとして、有名な</a:t>
            </a:r>
            <a:r>
              <a:rPr kumimoji="1" lang="en-US" altLang="ja-JP" smtClean="0"/>
              <a:t>nmap</a:t>
            </a:r>
            <a:r>
              <a:rPr kumimoji="1" lang="ja-JP" altLang="en-US" smtClean="0"/>
              <a:t>を使います。</a:t>
            </a:r>
            <a:endParaRPr kumimoji="1" lang="en-US" altLang="ja-JP" smtClean="0"/>
          </a:p>
          <a:p>
            <a:r>
              <a:rPr kumimoji="1" lang="en-US" altLang="ja-JP" smtClean="0"/>
              <a:t>nmap</a:t>
            </a:r>
            <a:r>
              <a:rPr kumimoji="1" lang="ja-JP" altLang="en-US" smtClean="0"/>
              <a:t>の書籍は色々出ていますが、一番有名なのはこの公式ガイド、目ン玉本です。</a:t>
            </a:r>
            <a:r>
              <a:rPr kumimoji="1" lang="en-US" altLang="ja-JP" smtClean="0"/>
              <a:t>nmap</a:t>
            </a:r>
            <a:r>
              <a:rPr kumimoji="1" lang="ja-JP" altLang="en-US" smtClean="0"/>
              <a:t>の作者が書いた本です。ちょっと昔の本ですが、過剰なほど細かく書かれており何回読んでも新しい知識が得られます。</a:t>
            </a:r>
            <a:endParaRPr kumimoji="1" lang="en-US" altLang="ja-JP" smtClean="0"/>
          </a:p>
          <a:p>
            <a:r>
              <a:rPr kumimoji="1" lang="ja-JP" altLang="en-US" smtClean="0"/>
              <a:t>でもこれはとっても分厚いし、英語が苦手な方もいるでしょう。実は公式</a:t>
            </a:r>
            <a:r>
              <a:rPr kumimoji="1" lang="en-US" altLang="ja-JP" smtClean="0"/>
              <a:t>Web</a:t>
            </a:r>
            <a:r>
              <a:rPr kumimoji="1" lang="ja-JP" altLang="en-US" smtClean="0"/>
              <a:t>ページには和訳されたマニュアルがあるので、まずそれを読むといいです。</a:t>
            </a:r>
            <a:endParaRPr kumimoji="1" lang="en-US" altLang="ja-JP" smtClean="0"/>
          </a:p>
          <a:p>
            <a:r>
              <a:rPr kumimoji="1" lang="en-US" altLang="ja-JP" smtClean="0"/>
              <a:t>https://nmap.org/man/jp/</a:t>
            </a:r>
            <a:endParaRPr kumimoji="1" lang="ja-JP" altLang="en-US"/>
          </a:p>
        </p:txBody>
      </p:sp>
      <p:sp>
        <p:nvSpPr>
          <p:cNvPr id="4" name="スライド番号プレースホルダ 3"/>
          <p:cNvSpPr>
            <a:spLocks noGrp="1"/>
          </p:cNvSpPr>
          <p:nvPr>
            <p:ph type="sldNum" sz="quarter" idx="10"/>
          </p:nvPr>
        </p:nvSpPr>
        <p:spPr/>
        <p:txBody>
          <a:bodyPr/>
          <a:lstStyle/>
          <a:p>
            <a:fld id="{DB9CD991-4847-4EC6-8E3A-1C6DA9348A2B}" type="slidenum">
              <a:rPr kumimoji="1" lang="ja-JP" altLang="en-US" smtClean="0"/>
              <a:pPr/>
              <a:t>5</a:t>
            </a:fld>
            <a:endParaRPr kumimoji="1" lang="ja-JP"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r>
              <a:rPr kumimoji="1" lang="ja-JP" altLang="en-US" smtClean="0"/>
              <a:t>ちなみに、最近出ているこの</a:t>
            </a:r>
            <a:r>
              <a:rPr kumimoji="1" lang="en-US" altLang="ja-JP" smtClean="0"/>
              <a:t>Nmap 6</a:t>
            </a:r>
            <a:r>
              <a:rPr kumimoji="1" lang="en-US" altLang="ja-JP" baseline="0" smtClean="0"/>
              <a:t> Cookbook</a:t>
            </a:r>
            <a:r>
              <a:rPr kumimoji="1" lang="ja-JP" altLang="en-US" baseline="0" smtClean="0"/>
              <a:t>は読みやすくておすすめです。</a:t>
            </a:r>
            <a:endParaRPr kumimoji="1" lang="en-US" altLang="ja-JP" baseline="0" smtClean="0"/>
          </a:p>
          <a:p>
            <a:endParaRPr kumimoji="1" lang="en-US" altLang="ja-JP" baseline="0" smtClean="0"/>
          </a:p>
          <a:p>
            <a:r>
              <a:rPr kumimoji="1" lang="en-US" altLang="ja-JP" baseline="0" smtClean="0"/>
              <a:t>Nmap 6 Cookbook: The Fat-Free Guide to Network Security Scanning (English Edition) [Kindle</a:t>
            </a:r>
            <a:r>
              <a:rPr kumimoji="1" lang="ja-JP" altLang="en-US" baseline="0" smtClean="0"/>
              <a:t>版</a:t>
            </a:r>
            <a:r>
              <a:rPr kumimoji="1" lang="en-US" altLang="ja-JP" baseline="0" smtClean="0"/>
              <a:t>]</a:t>
            </a:r>
          </a:p>
          <a:p>
            <a:r>
              <a:rPr kumimoji="1" lang="en-US" altLang="ja-JP" baseline="0" smtClean="0"/>
              <a:t>Nicholas Marsh (</a:t>
            </a:r>
            <a:r>
              <a:rPr kumimoji="1" lang="ja-JP" altLang="en-US" baseline="0" smtClean="0"/>
              <a:t>著</a:t>
            </a:r>
            <a:r>
              <a:rPr kumimoji="1" lang="en-US" altLang="ja-JP" baseline="0" smtClean="0"/>
              <a:t>) </a:t>
            </a:r>
          </a:p>
          <a:p>
            <a:r>
              <a:rPr kumimoji="1" lang="en-US" altLang="ja-JP" baseline="0" smtClean="0"/>
              <a:t>http://www.amazon.co.jp/dp/B00T3P4TA0/</a:t>
            </a:r>
          </a:p>
          <a:p>
            <a:endParaRPr kumimoji="1" lang="en-US" altLang="ja-JP" baseline="0" smtClean="0"/>
          </a:p>
          <a:p>
            <a:r>
              <a:rPr kumimoji="1" lang="en-US" altLang="ja-JP" baseline="0" smtClean="0"/>
              <a:t>230</a:t>
            </a:r>
            <a:r>
              <a:rPr kumimoji="1" lang="ja-JP" altLang="en-US" baseline="0" smtClean="0"/>
              <a:t>ページほどと手軽ですし、</a:t>
            </a:r>
            <a:r>
              <a:rPr kumimoji="1" lang="en-US" altLang="ja-JP" baseline="0" smtClean="0"/>
              <a:t>Kindle</a:t>
            </a:r>
            <a:r>
              <a:rPr kumimoji="1" lang="ja-JP" altLang="en-US" baseline="0" smtClean="0"/>
              <a:t>版は</a:t>
            </a:r>
            <a:r>
              <a:rPr kumimoji="1" lang="en-US" altLang="ja-JP" baseline="0" smtClean="0"/>
              <a:t>1000</a:t>
            </a:r>
            <a:r>
              <a:rPr kumimoji="1" lang="ja-JP" altLang="en-US" baseline="0" smtClean="0"/>
              <a:t>円を切っていてえらい安いです。</a:t>
            </a:r>
            <a:r>
              <a:rPr kumimoji="1" lang="en-US" altLang="ja-JP" baseline="0" smtClean="0"/>
              <a:t>1</a:t>
            </a:r>
            <a:r>
              <a:rPr kumimoji="1" lang="ja-JP" altLang="en-US" baseline="0" smtClean="0"/>
              <a:t>時間くらいで読めますから、書籍がいい人はまずこれを手に取るといいです。</a:t>
            </a:r>
            <a:endParaRPr kumimoji="1" lang="ja-JP" altLang="en-US"/>
          </a:p>
        </p:txBody>
      </p:sp>
      <p:sp>
        <p:nvSpPr>
          <p:cNvPr id="4" name="スライド番号プレースホルダ 3"/>
          <p:cNvSpPr>
            <a:spLocks noGrp="1"/>
          </p:cNvSpPr>
          <p:nvPr>
            <p:ph type="sldNum" sz="quarter" idx="10"/>
          </p:nvPr>
        </p:nvSpPr>
        <p:spPr/>
        <p:txBody>
          <a:bodyPr/>
          <a:lstStyle/>
          <a:p>
            <a:fld id="{DB9CD991-4847-4EC6-8E3A-1C6DA9348A2B}" type="slidenum">
              <a:rPr kumimoji="1" lang="ja-JP" altLang="en-US" smtClean="0"/>
              <a:pPr/>
              <a:t>6</a:t>
            </a:fld>
            <a:endParaRPr kumimoji="1" lang="ja-JP"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r>
              <a:rPr kumimoji="1" lang="ja-JP" altLang="en-US" smtClean="0"/>
              <a:t>さて、隠密スキャンと言えば、まずは定番の</a:t>
            </a:r>
            <a:r>
              <a:rPr kumimoji="1" lang="en-US" altLang="ja-JP" smtClean="0"/>
              <a:t>SYN</a:t>
            </a:r>
            <a:r>
              <a:rPr kumimoji="1" lang="ja-JP" altLang="en-US" smtClean="0"/>
              <a:t>スキャン。ステルススキャンとも呼ばれます。</a:t>
            </a:r>
            <a:endParaRPr kumimoji="1" lang="en-US" altLang="ja-JP" smtClean="0"/>
          </a:p>
          <a:p>
            <a:r>
              <a:rPr kumimoji="1" lang="ja-JP" altLang="en-US" smtClean="0"/>
              <a:t>何を今さらと思う人も多いでしょうが、初心者の方もいるでしょうからここから復習しましょう。</a:t>
            </a:r>
            <a:endParaRPr kumimoji="1" lang="ja-JP" altLang="en-US"/>
          </a:p>
        </p:txBody>
      </p:sp>
      <p:sp>
        <p:nvSpPr>
          <p:cNvPr id="4" name="スライド番号プレースホルダ 3"/>
          <p:cNvSpPr>
            <a:spLocks noGrp="1"/>
          </p:cNvSpPr>
          <p:nvPr>
            <p:ph type="sldNum" sz="quarter" idx="10"/>
          </p:nvPr>
        </p:nvSpPr>
        <p:spPr/>
        <p:txBody>
          <a:bodyPr/>
          <a:lstStyle/>
          <a:p>
            <a:fld id="{DB9CD991-4847-4EC6-8E3A-1C6DA9348A2B}" type="slidenum">
              <a:rPr kumimoji="1" lang="ja-JP" altLang="en-US" smtClean="0"/>
              <a:pPr/>
              <a:t>7</a:t>
            </a:fld>
            <a:endParaRPr kumimoji="1" lang="ja-JP"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mtClean="0"/>
              <a:t>ポートが開放しているかどうかを調べる際、もっともシンプルな方法は「実際に繋いでみる」でしょう。</a:t>
            </a:r>
            <a:endParaRPr kumimoji="1" lang="ja-JP" altLang="en-US"/>
          </a:p>
        </p:txBody>
      </p:sp>
      <p:sp>
        <p:nvSpPr>
          <p:cNvPr id="4" name="スライド番号プレースホルダー 3"/>
          <p:cNvSpPr>
            <a:spLocks noGrp="1"/>
          </p:cNvSpPr>
          <p:nvPr>
            <p:ph type="sldNum" sz="quarter" idx="10"/>
          </p:nvPr>
        </p:nvSpPr>
        <p:spPr/>
        <p:txBody>
          <a:bodyPr/>
          <a:lstStyle/>
          <a:p>
            <a:fld id="{DB9CD991-4847-4EC6-8E3A-1C6DA9348A2B}" type="slidenum">
              <a:rPr kumimoji="1" lang="ja-JP" altLang="en-US" smtClean="0"/>
              <a:pPr/>
              <a:t>8</a:t>
            </a:fld>
            <a:endParaRPr kumimoji="1" lang="ja-JP" altLang="en-US"/>
          </a:p>
        </p:txBody>
      </p:sp>
    </p:spTree>
    <p:extLst>
      <p:ext uri="{BB962C8B-B14F-4D97-AF65-F5344CB8AC3E}">
        <p14:creationId xmlns:p14="http://schemas.microsoft.com/office/powerpoint/2010/main" xmlns="" val="38177521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DB9CD991-4847-4EC6-8E3A-1C6DA9348A2B}" type="slidenum">
              <a:rPr kumimoji="1" lang="ja-JP" altLang="en-US" smtClean="0"/>
              <a:pPr/>
              <a:t>9</a:t>
            </a:fld>
            <a:endParaRPr kumimoji="1" lang="ja-JP" altLang="en-US"/>
          </a:p>
        </p:txBody>
      </p:sp>
    </p:spTree>
    <p:extLst>
      <p:ext uri="{BB962C8B-B14F-4D97-AF65-F5344CB8AC3E}">
        <p14:creationId xmlns:p14="http://schemas.microsoft.com/office/powerpoint/2010/main" xmlns="" val="2474495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p:txBody>
          <a:bodyPr/>
          <a:lstStyle/>
          <a:p>
            <a:fld id="{018867A7-436E-4462-89C8-DCFE313C3DBA}" type="datetimeFigureOut">
              <a:rPr kumimoji="1" lang="ja-JP" altLang="en-US" smtClean="0"/>
              <a:pPr/>
              <a:t>2015/8/25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268F7E2-09DB-4258-A030-729CAB5B2FD4}" type="slidenum">
              <a:rPr kumimoji="1" lang="ja-JP" altLang="en-US" smtClean="0"/>
              <a:pPr/>
              <a:t>&lt;#&gt;</a:t>
            </a:fld>
            <a:endParaRPr kumimoji="1" lang="ja-JP" altLang="en-US"/>
          </a:p>
        </p:txBody>
      </p:sp>
    </p:spTree>
    <p:extLst>
      <p:ext uri="{BB962C8B-B14F-4D97-AF65-F5344CB8AC3E}">
        <p14:creationId xmlns:p14="http://schemas.microsoft.com/office/powerpoint/2010/main" xmlns="" val="18634723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018867A7-436E-4462-89C8-DCFE313C3DBA}" type="datetimeFigureOut">
              <a:rPr kumimoji="1" lang="ja-JP" altLang="en-US" smtClean="0"/>
              <a:pPr/>
              <a:t>2015/8/25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268F7E2-09DB-4258-A030-729CAB5B2FD4}" type="slidenum">
              <a:rPr kumimoji="1" lang="ja-JP" altLang="en-US" smtClean="0"/>
              <a:pPr/>
              <a:t>&lt;#&gt;</a:t>
            </a:fld>
            <a:endParaRPr kumimoji="1" lang="ja-JP" altLang="en-US"/>
          </a:p>
        </p:txBody>
      </p:sp>
    </p:spTree>
    <p:extLst>
      <p:ext uri="{BB962C8B-B14F-4D97-AF65-F5344CB8AC3E}">
        <p14:creationId xmlns:p14="http://schemas.microsoft.com/office/powerpoint/2010/main" xmlns="" val="40122345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018867A7-436E-4462-89C8-DCFE313C3DBA}" type="datetimeFigureOut">
              <a:rPr kumimoji="1" lang="ja-JP" altLang="en-US" smtClean="0"/>
              <a:pPr/>
              <a:t>2015/8/25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268F7E2-09DB-4258-A030-729CAB5B2FD4}" type="slidenum">
              <a:rPr kumimoji="1" lang="ja-JP" altLang="en-US" smtClean="0"/>
              <a:pPr/>
              <a:t>&lt;#&gt;</a:t>
            </a:fld>
            <a:endParaRPr kumimoji="1" lang="ja-JP" altLang="en-US"/>
          </a:p>
        </p:txBody>
      </p:sp>
    </p:spTree>
    <p:extLst>
      <p:ext uri="{BB962C8B-B14F-4D97-AF65-F5344CB8AC3E}">
        <p14:creationId xmlns:p14="http://schemas.microsoft.com/office/powerpoint/2010/main" xmlns="" val="5251443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normAutofit/>
          </a:bodyPr>
          <a:lstStyle>
            <a:lvl1pPr>
              <a:defRPr sz="3600"/>
            </a:lvl1pPr>
            <a:lvl2pPr>
              <a:defRPr sz="3200"/>
            </a:lvl2pPr>
            <a:lvl3pPr>
              <a:defRPr sz="2800"/>
            </a:lvl3pPr>
            <a:lvl4pPr>
              <a:defRPr sz="2400"/>
            </a:lvl4pPr>
            <a:lvl5pPr>
              <a:defRPr sz="2400"/>
            </a:lvl5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018867A7-436E-4462-89C8-DCFE313C3DBA}" type="datetimeFigureOut">
              <a:rPr kumimoji="1" lang="ja-JP" altLang="en-US" smtClean="0"/>
              <a:pPr/>
              <a:t>2015/8/25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268F7E2-09DB-4258-A030-729CAB5B2FD4}" type="slidenum">
              <a:rPr kumimoji="1" lang="ja-JP" altLang="en-US" smtClean="0"/>
              <a:pPr/>
              <a:t>&lt;#&gt;</a:t>
            </a:fld>
            <a:endParaRPr kumimoji="1" lang="ja-JP" altLang="en-US"/>
          </a:p>
        </p:txBody>
      </p:sp>
    </p:spTree>
    <p:extLst>
      <p:ext uri="{BB962C8B-B14F-4D97-AF65-F5344CB8AC3E}">
        <p14:creationId xmlns:p14="http://schemas.microsoft.com/office/powerpoint/2010/main" xmlns="" val="3101500846"/>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p:txBody>
          <a:bodyPr/>
          <a:lstStyle/>
          <a:p>
            <a:fld id="{018867A7-436E-4462-89C8-DCFE313C3DBA}" type="datetimeFigureOut">
              <a:rPr kumimoji="1" lang="ja-JP" altLang="en-US" smtClean="0"/>
              <a:pPr/>
              <a:t>2015/8/25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268F7E2-09DB-4258-A030-729CAB5B2FD4}" type="slidenum">
              <a:rPr kumimoji="1" lang="ja-JP" altLang="en-US" smtClean="0"/>
              <a:pPr/>
              <a:t>&lt;#&gt;</a:t>
            </a:fld>
            <a:endParaRPr kumimoji="1" lang="ja-JP" altLang="en-US"/>
          </a:p>
        </p:txBody>
      </p:sp>
    </p:spTree>
    <p:extLst>
      <p:ext uri="{BB962C8B-B14F-4D97-AF65-F5344CB8AC3E}">
        <p14:creationId xmlns:p14="http://schemas.microsoft.com/office/powerpoint/2010/main" xmlns="" val="26070240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018867A7-436E-4462-89C8-DCFE313C3DBA}" type="datetimeFigureOut">
              <a:rPr kumimoji="1" lang="ja-JP" altLang="en-US" smtClean="0"/>
              <a:pPr/>
              <a:t>2015/8/25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1268F7E2-09DB-4258-A030-729CAB5B2FD4}" type="slidenum">
              <a:rPr kumimoji="1" lang="ja-JP" altLang="en-US" smtClean="0"/>
              <a:pPr/>
              <a:t>&lt;#&gt;</a:t>
            </a:fld>
            <a:endParaRPr kumimoji="1" lang="ja-JP" altLang="en-US"/>
          </a:p>
        </p:txBody>
      </p:sp>
    </p:spTree>
    <p:extLst>
      <p:ext uri="{BB962C8B-B14F-4D97-AF65-F5344CB8AC3E}">
        <p14:creationId xmlns:p14="http://schemas.microsoft.com/office/powerpoint/2010/main" xmlns="" val="10100075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018867A7-436E-4462-89C8-DCFE313C3DBA}" type="datetimeFigureOut">
              <a:rPr kumimoji="1" lang="ja-JP" altLang="en-US" smtClean="0"/>
              <a:pPr/>
              <a:t>2015/8/25</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1268F7E2-09DB-4258-A030-729CAB5B2FD4}" type="slidenum">
              <a:rPr kumimoji="1" lang="ja-JP" altLang="en-US" smtClean="0"/>
              <a:pPr/>
              <a:t>&lt;#&gt;</a:t>
            </a:fld>
            <a:endParaRPr kumimoji="1" lang="ja-JP" altLang="en-US"/>
          </a:p>
        </p:txBody>
      </p:sp>
    </p:spTree>
    <p:extLst>
      <p:ext uri="{BB962C8B-B14F-4D97-AF65-F5344CB8AC3E}">
        <p14:creationId xmlns:p14="http://schemas.microsoft.com/office/powerpoint/2010/main" xmlns="" val="32503093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018867A7-436E-4462-89C8-DCFE313C3DBA}" type="datetimeFigureOut">
              <a:rPr kumimoji="1" lang="ja-JP" altLang="en-US" smtClean="0"/>
              <a:pPr/>
              <a:t>2015/8/25</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1268F7E2-09DB-4258-A030-729CAB5B2FD4}" type="slidenum">
              <a:rPr kumimoji="1" lang="ja-JP" altLang="en-US" smtClean="0"/>
              <a:pPr/>
              <a:t>&lt;#&gt;</a:t>
            </a:fld>
            <a:endParaRPr kumimoji="1" lang="ja-JP" altLang="en-US"/>
          </a:p>
        </p:txBody>
      </p:sp>
    </p:spTree>
    <p:extLst>
      <p:ext uri="{BB962C8B-B14F-4D97-AF65-F5344CB8AC3E}">
        <p14:creationId xmlns:p14="http://schemas.microsoft.com/office/powerpoint/2010/main" xmlns="" val="30389659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18867A7-436E-4462-89C8-DCFE313C3DBA}" type="datetimeFigureOut">
              <a:rPr kumimoji="1" lang="ja-JP" altLang="en-US" smtClean="0"/>
              <a:pPr/>
              <a:t>2015/8/25</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1268F7E2-09DB-4258-A030-729CAB5B2FD4}" type="slidenum">
              <a:rPr kumimoji="1" lang="ja-JP" altLang="en-US" smtClean="0"/>
              <a:pPr/>
              <a:t>&lt;#&gt;</a:t>
            </a:fld>
            <a:endParaRPr kumimoji="1" lang="ja-JP" altLang="en-US"/>
          </a:p>
        </p:txBody>
      </p:sp>
    </p:spTree>
    <p:extLst>
      <p:ext uri="{BB962C8B-B14F-4D97-AF65-F5344CB8AC3E}">
        <p14:creationId xmlns:p14="http://schemas.microsoft.com/office/powerpoint/2010/main" xmlns="" val="16859089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018867A7-436E-4462-89C8-DCFE313C3DBA}" type="datetimeFigureOut">
              <a:rPr kumimoji="1" lang="ja-JP" altLang="en-US" smtClean="0"/>
              <a:pPr/>
              <a:t>2015/8/25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1268F7E2-09DB-4258-A030-729CAB5B2FD4}" type="slidenum">
              <a:rPr kumimoji="1" lang="ja-JP" altLang="en-US" smtClean="0"/>
              <a:pPr/>
              <a:t>&lt;#&gt;</a:t>
            </a:fld>
            <a:endParaRPr kumimoji="1" lang="ja-JP" altLang="en-US"/>
          </a:p>
        </p:txBody>
      </p:sp>
    </p:spTree>
    <p:extLst>
      <p:ext uri="{BB962C8B-B14F-4D97-AF65-F5344CB8AC3E}">
        <p14:creationId xmlns:p14="http://schemas.microsoft.com/office/powerpoint/2010/main" xmlns="" val="5510498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smtClean="0"/>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p:txBody>
          <a:bodyPr/>
          <a:lstStyle/>
          <a:p>
            <a:fld id="{018867A7-436E-4462-89C8-DCFE313C3DBA}" type="datetimeFigureOut">
              <a:rPr kumimoji="1" lang="ja-JP" altLang="en-US" smtClean="0"/>
              <a:pPr/>
              <a:t>2015/8/25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1268F7E2-09DB-4258-A030-729CAB5B2FD4}" type="slidenum">
              <a:rPr kumimoji="1" lang="ja-JP" altLang="en-US" smtClean="0"/>
              <a:pPr/>
              <a:t>&lt;#&gt;</a:t>
            </a:fld>
            <a:endParaRPr kumimoji="1" lang="ja-JP" altLang="en-US"/>
          </a:p>
        </p:txBody>
      </p:sp>
    </p:spTree>
    <p:extLst>
      <p:ext uri="{BB962C8B-B14F-4D97-AF65-F5344CB8AC3E}">
        <p14:creationId xmlns:p14="http://schemas.microsoft.com/office/powerpoint/2010/main" xmlns="" val="26339627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8867A7-436E-4462-89C8-DCFE313C3DBA}" type="datetimeFigureOut">
              <a:rPr kumimoji="1" lang="ja-JP" altLang="en-US" smtClean="0"/>
              <a:pPr/>
              <a:t>2015/8/25</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68F7E2-09DB-4258-A030-729CAB5B2FD4}" type="slidenum">
              <a:rPr kumimoji="1" lang="ja-JP" altLang="en-US" smtClean="0"/>
              <a:pPr/>
              <a:t>&lt;#&gt;</a:t>
            </a:fld>
            <a:endParaRPr kumimoji="1" lang="ja-JP" altLang="en-US"/>
          </a:p>
        </p:txBody>
      </p:sp>
    </p:spTree>
    <p:extLst>
      <p:ext uri="{BB962C8B-B14F-4D97-AF65-F5344CB8AC3E}">
        <p14:creationId xmlns:p14="http://schemas.microsoft.com/office/powerpoint/2010/main" xmlns="" val="158630497"/>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3" cstate="print">
            <a:extLst>
              <a:ext uri="{28A0092B-C50C-407E-A947-70E740481C1C}">
                <a14:useLocalDpi xmlns:a14="http://schemas.microsoft.com/office/drawing/2010/main" xmlns="" val="0"/>
              </a:ext>
            </a:extLst>
          </a:blip>
          <a:srcRect/>
          <a:stretch/>
        </p:blipFill>
        <p:spPr>
          <a:xfrm>
            <a:off x="3379808" y="-185195"/>
            <a:ext cx="5764192" cy="7164729"/>
          </a:xfrm>
          <a:prstGeom prst="rect">
            <a:avLst/>
          </a:prstGeom>
        </p:spPr>
      </p:pic>
      <p:sp>
        <p:nvSpPr>
          <p:cNvPr id="5" name="テキスト ボックス 4"/>
          <p:cNvSpPr txBox="1"/>
          <p:nvPr/>
        </p:nvSpPr>
        <p:spPr>
          <a:xfrm>
            <a:off x="603848" y="629728"/>
            <a:ext cx="4565052" cy="1200329"/>
          </a:xfrm>
          <a:prstGeom prst="rect">
            <a:avLst/>
          </a:prstGeom>
          <a:solidFill>
            <a:schemeClr val="bg1">
              <a:alpha val="70000"/>
            </a:schemeClr>
          </a:solidFill>
        </p:spPr>
        <p:txBody>
          <a:bodyPr wrap="square" rtlCol="0">
            <a:spAutoFit/>
          </a:bodyPr>
          <a:lstStyle/>
          <a:p>
            <a:r>
              <a:rPr lang="ja-JP" altLang="en-US" sz="3600">
                <a:latin typeface="メイリオ"/>
                <a:ea typeface="メイリオ"/>
                <a:cs typeface="メイリオ"/>
              </a:rPr>
              <a:t>攻撃</a:t>
            </a:r>
            <a:r>
              <a:rPr lang="ja-JP" altLang="en-US" sz="3600" smtClean="0">
                <a:latin typeface="メイリオ"/>
                <a:ea typeface="メイリオ"/>
                <a:cs typeface="メイリオ"/>
              </a:rPr>
              <a:t>を「隠す」、</a:t>
            </a:r>
            <a:endParaRPr lang="en-US" altLang="ja-JP" sz="3600" smtClean="0">
              <a:latin typeface="メイリオ"/>
              <a:ea typeface="メイリオ"/>
              <a:cs typeface="メイリオ"/>
            </a:endParaRPr>
          </a:p>
          <a:p>
            <a:r>
              <a:rPr kumimoji="1" lang="ja-JP" altLang="en-US" sz="3600" smtClean="0">
                <a:latin typeface="メイリオ"/>
                <a:ea typeface="メイリオ"/>
                <a:cs typeface="メイリオ"/>
              </a:rPr>
              <a:t>攻撃から「隠れる」</a:t>
            </a:r>
            <a:endParaRPr kumimoji="1" lang="ja-JP" altLang="en-US" sz="3600">
              <a:latin typeface="メイリオ"/>
              <a:ea typeface="メイリオ"/>
              <a:cs typeface="メイリオ"/>
            </a:endParaRPr>
          </a:p>
        </p:txBody>
      </p:sp>
      <p:sp>
        <p:nvSpPr>
          <p:cNvPr id="6" name="テキスト ボックス 5"/>
          <p:cNvSpPr txBox="1"/>
          <p:nvPr/>
        </p:nvSpPr>
        <p:spPr>
          <a:xfrm>
            <a:off x="142240" y="5019232"/>
            <a:ext cx="3277033" cy="1015663"/>
          </a:xfrm>
          <a:prstGeom prst="rect">
            <a:avLst/>
          </a:prstGeom>
          <a:solidFill>
            <a:schemeClr val="bg1">
              <a:alpha val="70000"/>
            </a:schemeClr>
          </a:solidFill>
        </p:spPr>
        <p:txBody>
          <a:bodyPr wrap="square" rtlCol="0">
            <a:spAutoFit/>
          </a:bodyPr>
          <a:lstStyle/>
          <a:p>
            <a:r>
              <a:rPr kumimoji="1" lang="en-US" altLang="ja-JP" sz="2000" smtClean="0"/>
              <a:t>2015/08/29</a:t>
            </a:r>
          </a:p>
          <a:p>
            <a:r>
              <a:rPr lang="ja-JP" altLang="en-US" sz="2000" smtClean="0"/>
              <a:t>すみだセキュリティ勉強会</a:t>
            </a:r>
            <a:endParaRPr lang="en-US" altLang="ja-JP" sz="2000" smtClean="0"/>
          </a:p>
          <a:p>
            <a:r>
              <a:rPr kumimoji="1" lang="en-US" altLang="ja-JP" sz="2000" smtClean="0"/>
              <a:t>@ozuma5119</a:t>
            </a:r>
          </a:p>
        </p:txBody>
      </p:sp>
    </p:spTree>
    <p:extLst>
      <p:ext uri="{BB962C8B-B14F-4D97-AF65-F5344CB8AC3E}">
        <p14:creationId xmlns:p14="http://schemas.microsoft.com/office/powerpoint/2010/main" xmlns="" val="80274904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196960"/>
            <a:ext cx="7886700" cy="1325563"/>
          </a:xfrm>
        </p:spPr>
        <p:txBody>
          <a:bodyPr/>
          <a:lstStyle/>
          <a:p>
            <a:r>
              <a:rPr kumimoji="1" lang="en-US" altLang="ja-JP" smtClean="0"/>
              <a:t>SYN</a:t>
            </a:r>
            <a:r>
              <a:rPr kumimoji="1" lang="ja-JP" altLang="en-US" smtClean="0"/>
              <a:t>スキャンは、</a:t>
            </a:r>
            <a:r>
              <a:rPr kumimoji="1" lang="en-US" altLang="ja-JP" smtClean="0"/>
              <a:t/>
            </a:r>
            <a:br>
              <a:rPr kumimoji="1" lang="en-US" altLang="ja-JP" smtClean="0"/>
            </a:br>
            <a:r>
              <a:rPr kumimoji="1" lang="ja-JP" altLang="en-US" smtClean="0"/>
              <a:t>何を「隠して」いるのか</a:t>
            </a:r>
            <a:endParaRPr kumimoji="1" lang="ja-JP" altLang="en-US"/>
          </a:p>
        </p:txBody>
      </p:sp>
      <p:sp>
        <p:nvSpPr>
          <p:cNvPr id="3" name="コンテンツ プレースホルダー 2"/>
          <p:cNvSpPr>
            <a:spLocks noGrp="1"/>
          </p:cNvSpPr>
          <p:nvPr>
            <p:ph idx="1"/>
          </p:nvPr>
        </p:nvSpPr>
        <p:spPr>
          <a:xfrm>
            <a:off x="628650" y="1933903"/>
            <a:ext cx="7886700" cy="4078014"/>
          </a:xfrm>
        </p:spPr>
        <p:txBody>
          <a:bodyPr>
            <a:normAutofit/>
          </a:bodyPr>
          <a:lstStyle/>
          <a:p>
            <a:r>
              <a:rPr lang="ja-JP" altLang="en-US"/>
              <a:t>通常</a:t>
            </a:r>
            <a:r>
              <a:rPr lang="ja-JP" altLang="en-US" smtClean="0"/>
              <a:t>の手順</a:t>
            </a:r>
            <a:r>
              <a:rPr lang="en-US" altLang="ja-JP" smtClean="0"/>
              <a:t>(3WAY</a:t>
            </a:r>
            <a:r>
              <a:rPr lang="ja-JP" altLang="en-US" smtClean="0"/>
              <a:t>ハンドシェイク</a:t>
            </a:r>
            <a:r>
              <a:rPr lang="en-US" altLang="ja-JP" smtClean="0"/>
              <a:t>)</a:t>
            </a:r>
            <a:r>
              <a:rPr lang="ja-JP" altLang="en-US" smtClean="0"/>
              <a:t>を介さないで、</a:t>
            </a:r>
            <a:endParaRPr lang="en-US" altLang="ja-JP" smtClean="0"/>
          </a:p>
          <a:p>
            <a:pPr lvl="1"/>
            <a:r>
              <a:rPr lang="ja-JP" altLang="en-US" b="1" smtClean="0">
                <a:solidFill>
                  <a:srgbClr val="FF0000"/>
                </a:solidFill>
              </a:rPr>
              <a:t>ログに</a:t>
            </a:r>
            <a:r>
              <a:rPr lang="ja-JP" altLang="en-US" b="1">
                <a:solidFill>
                  <a:srgbClr val="FF0000"/>
                </a:solidFill>
              </a:rPr>
              <a:t>残</a:t>
            </a:r>
            <a:r>
              <a:rPr lang="ja-JP" altLang="en-US" b="1" smtClean="0">
                <a:solidFill>
                  <a:srgbClr val="FF0000"/>
                </a:solidFill>
              </a:rPr>
              <a:t>るのを隠す</a:t>
            </a:r>
            <a:endParaRPr lang="en-US" altLang="ja-JP" b="1" smtClean="0">
              <a:solidFill>
                <a:srgbClr val="FF0000"/>
              </a:solidFill>
            </a:endParaRPr>
          </a:p>
          <a:p>
            <a:pPr lvl="1"/>
            <a:r>
              <a:rPr lang="ja-JP" altLang="en-US" smtClean="0"/>
              <a:t>「プロトコル通りに動いてい</a:t>
            </a:r>
            <a:r>
              <a:rPr lang="ja-JP" altLang="en-US"/>
              <a:t>る</a:t>
            </a:r>
            <a:r>
              <a:rPr lang="ja-JP" altLang="en-US" smtClean="0"/>
              <a:t>」ことを前提とし</a:t>
            </a:r>
            <a:r>
              <a:rPr lang="ja-JP" altLang="en-US"/>
              <a:t>た</a:t>
            </a:r>
            <a:r>
              <a:rPr lang="ja-JP" altLang="en-US" smtClean="0"/>
              <a:t>検知から攻撃を隠す</a:t>
            </a:r>
            <a:endParaRPr lang="en-US" altLang="ja-JP" smtClean="0"/>
          </a:p>
          <a:p>
            <a:r>
              <a:rPr lang="ja-JP" altLang="en-US" smtClean="0"/>
              <a:t>行為自体を隠しているわけではない</a:t>
            </a:r>
            <a:endParaRPr lang="en-US" altLang="ja-JP" smtClean="0"/>
          </a:p>
        </p:txBody>
      </p:sp>
    </p:spTree>
    <p:extLst>
      <p:ext uri="{BB962C8B-B14F-4D97-AF65-F5344CB8AC3E}">
        <p14:creationId xmlns:p14="http://schemas.microsoft.com/office/powerpoint/2010/main" xmlns="" val="400973941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6"/>
            <a:ext cx="7886700" cy="866515"/>
          </a:xfrm>
        </p:spPr>
        <p:txBody>
          <a:bodyPr>
            <a:normAutofit fontScale="90000"/>
          </a:bodyPr>
          <a:lstStyle/>
          <a:p>
            <a:r>
              <a:rPr kumimoji="1" lang="ja-JP" altLang="en-US" smtClean="0"/>
              <a:t>おまけ</a:t>
            </a:r>
            <a:r>
              <a:rPr kumimoji="1" lang="en-US" altLang="ja-JP" smtClean="0"/>
              <a:t>: nmap</a:t>
            </a:r>
            <a:r>
              <a:rPr kumimoji="1" lang="ja-JP" altLang="en-US" smtClean="0"/>
              <a:t>のオプション指定</a:t>
            </a:r>
            <a:endParaRPr kumimoji="1" lang="ja-JP" altLang="en-US"/>
          </a:p>
        </p:txBody>
      </p:sp>
      <p:sp>
        <p:nvSpPr>
          <p:cNvPr id="3" name="コンテンツ プレースホルダー 2"/>
          <p:cNvSpPr>
            <a:spLocks noGrp="1"/>
          </p:cNvSpPr>
          <p:nvPr>
            <p:ph idx="1"/>
          </p:nvPr>
        </p:nvSpPr>
        <p:spPr>
          <a:xfrm>
            <a:off x="628649" y="1573377"/>
            <a:ext cx="8105447" cy="4351338"/>
          </a:xfrm>
        </p:spPr>
        <p:txBody>
          <a:bodyPr/>
          <a:lstStyle/>
          <a:p>
            <a:pPr>
              <a:lnSpc>
                <a:spcPct val="100000"/>
              </a:lnSpc>
            </a:pPr>
            <a:r>
              <a:rPr kumimoji="1" lang="ja-JP" altLang="en-US" smtClean="0"/>
              <a:t>一般的な</a:t>
            </a:r>
            <a:r>
              <a:rPr lang="en-US" altLang="ja-JP" smtClean="0"/>
              <a:t>UNIX/Linux</a:t>
            </a:r>
            <a:r>
              <a:rPr lang="ja-JP" altLang="en-US" smtClean="0"/>
              <a:t>のコマンドとチョット異なる。</a:t>
            </a:r>
            <a:endParaRPr kumimoji="1" lang="en-US" altLang="ja-JP" smtClean="0"/>
          </a:p>
          <a:p>
            <a:pPr lvl="1">
              <a:lnSpc>
                <a:spcPct val="100000"/>
              </a:lnSpc>
            </a:pPr>
            <a:r>
              <a:rPr lang="en-US" altLang="ja-JP" smtClean="0"/>
              <a:t>1</a:t>
            </a:r>
            <a:r>
              <a:rPr lang="ja-JP" altLang="en-US" smtClean="0"/>
              <a:t>文字オプション</a:t>
            </a:r>
            <a:r>
              <a:rPr lang="en-US" altLang="ja-JP" smtClean="0"/>
              <a:t>or</a:t>
            </a:r>
            <a:r>
              <a:rPr lang="ja-JP" altLang="en-US" smtClean="0"/>
              <a:t>ロングオプションは、普通の</a:t>
            </a:r>
            <a:r>
              <a:rPr lang="en-US" altLang="ja-JP" smtClean="0"/>
              <a:t>UNIX/Linux</a:t>
            </a:r>
            <a:r>
              <a:rPr lang="ja-JP" altLang="en-US" smtClean="0"/>
              <a:t>コマンドぽく。</a:t>
            </a:r>
            <a:endParaRPr lang="en-US" altLang="ja-JP" smtClean="0"/>
          </a:p>
          <a:p>
            <a:pPr lvl="1">
              <a:lnSpc>
                <a:spcPct val="100000"/>
              </a:lnSpc>
            </a:pPr>
            <a:r>
              <a:rPr lang="en-US" altLang="ja-JP" b="1" smtClean="0">
                <a:solidFill>
                  <a:srgbClr val="FF0000"/>
                </a:solidFill>
              </a:rPr>
              <a:t>2</a:t>
            </a:r>
            <a:r>
              <a:rPr lang="ja-JP" altLang="en-US" b="1">
                <a:solidFill>
                  <a:srgbClr val="FF0000"/>
                </a:solidFill>
              </a:rPr>
              <a:t>文字</a:t>
            </a:r>
            <a:r>
              <a:rPr lang="ja-JP" altLang="en-US" b="1" smtClean="0">
                <a:solidFill>
                  <a:srgbClr val="FF0000"/>
                </a:solidFill>
              </a:rPr>
              <a:t>のオプション</a:t>
            </a:r>
            <a:r>
              <a:rPr lang="ja-JP" altLang="en-US" smtClean="0"/>
              <a:t>は、「</a:t>
            </a:r>
            <a:r>
              <a:rPr lang="en-US" altLang="ja-JP" smtClean="0"/>
              <a:t>1</a:t>
            </a:r>
            <a:r>
              <a:rPr lang="ja-JP" altLang="en-US" smtClean="0"/>
              <a:t>文字目が機能種別、</a:t>
            </a:r>
            <a:r>
              <a:rPr lang="en-US" altLang="ja-JP" smtClean="0"/>
              <a:t>2</a:t>
            </a:r>
            <a:r>
              <a:rPr lang="ja-JP" altLang="en-US" smtClean="0"/>
              <a:t>文字目がその指定値」</a:t>
            </a:r>
            <a:endParaRPr lang="en-US" altLang="ja-JP" smtClean="0"/>
          </a:p>
        </p:txBody>
      </p:sp>
    </p:spTree>
    <p:extLst>
      <p:ext uri="{BB962C8B-B14F-4D97-AF65-F5344CB8AC3E}">
        <p14:creationId xmlns:p14="http://schemas.microsoft.com/office/powerpoint/2010/main" xmlns="" val="59203352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157288" y="520782"/>
            <a:ext cx="8744607" cy="798285"/>
          </a:xfrm>
          <a:prstGeom prst="rect">
            <a:avLst/>
          </a:prstGeom>
          <a:solidFill>
            <a:schemeClr val="tx1"/>
          </a:solidFill>
          <a:ln>
            <a:solidFill>
              <a:schemeClr val="accent4">
                <a:lumMod val="20000"/>
                <a:lumOff val="80000"/>
              </a:schemeClr>
            </a:solidFill>
          </a:ln>
        </p:spPr>
        <p:style>
          <a:lnRef idx="1">
            <a:schemeClr val="accent1"/>
          </a:lnRef>
          <a:fillRef idx="3">
            <a:schemeClr val="accent1"/>
          </a:fillRef>
          <a:effectRef idx="2">
            <a:schemeClr val="accent1"/>
          </a:effectRef>
          <a:fontRef idx="minor">
            <a:schemeClr val="lt1"/>
          </a:fontRef>
        </p:style>
        <p:txBody>
          <a:bodyPr rtlCol="0" anchor="ctr"/>
          <a:lstStyle/>
          <a:p>
            <a:r>
              <a:rPr lang="en-US" altLang="ja-JP" sz="3200">
                <a:latin typeface="Consolas"/>
                <a:cs typeface="Consolas"/>
              </a:rPr>
              <a:t># </a:t>
            </a:r>
            <a:r>
              <a:rPr lang="en-US" altLang="ja-JP" sz="3200" smtClean="0">
                <a:latin typeface="Consolas"/>
                <a:cs typeface="Consolas"/>
              </a:rPr>
              <a:t>nmap -sS -n --top-ports 10 10.1.1.1</a:t>
            </a:r>
            <a:endParaRPr lang="en-US" altLang="ja-JP" sz="3200">
              <a:latin typeface="Consolas"/>
              <a:cs typeface="Consolas"/>
            </a:endParaRPr>
          </a:p>
        </p:txBody>
      </p:sp>
      <p:sp>
        <p:nvSpPr>
          <p:cNvPr id="5" name="正方形/長方形 4"/>
          <p:cNvSpPr/>
          <p:nvPr/>
        </p:nvSpPr>
        <p:spPr>
          <a:xfrm>
            <a:off x="344061" y="2105765"/>
            <a:ext cx="1311315" cy="858152"/>
          </a:xfrm>
          <a:prstGeom prst="rect">
            <a:avLst/>
          </a:prstGeom>
          <a:solidFill>
            <a:schemeClr val="accent2">
              <a:lumMod val="50000"/>
            </a:schemeClr>
          </a:solidFill>
          <a:ln w="28575" cmpd="sng">
            <a:solidFill>
              <a:schemeClr val="accent4">
                <a:lumMod val="20000"/>
                <a:lumOff val="80000"/>
              </a:schemeClr>
            </a:solidFill>
          </a:ln>
          <a:effectLst>
            <a:glow rad="101600">
              <a:schemeClr val="tx1">
                <a:alpha val="22000"/>
              </a:schemeClr>
            </a:glow>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altLang="ja-JP" sz="4000" b="1" smtClean="0">
                <a:solidFill>
                  <a:schemeClr val="accent2">
                    <a:lumMod val="20000"/>
                    <a:lumOff val="80000"/>
                  </a:schemeClr>
                </a:solidFill>
                <a:latin typeface="Consolas" panose="020B0609020204030204" pitchFamily="49" charset="0"/>
                <a:cs typeface="Consolas" panose="020B0609020204030204" pitchFamily="49" charset="0"/>
              </a:rPr>
              <a:t>-sS</a:t>
            </a:r>
            <a:endParaRPr kumimoji="1" lang="ja-JP" altLang="en-US" sz="4000" b="1">
              <a:solidFill>
                <a:schemeClr val="accent2">
                  <a:lumMod val="20000"/>
                  <a:lumOff val="80000"/>
                </a:schemeClr>
              </a:solidFill>
              <a:latin typeface="Consolas" panose="020B0609020204030204" pitchFamily="49" charset="0"/>
              <a:cs typeface="Consolas" panose="020B0609020204030204" pitchFamily="49" charset="0"/>
            </a:endParaRPr>
          </a:p>
        </p:txBody>
      </p:sp>
      <p:sp>
        <p:nvSpPr>
          <p:cNvPr id="6" name="テキスト ボックス 5"/>
          <p:cNvSpPr txBox="1"/>
          <p:nvPr/>
        </p:nvSpPr>
        <p:spPr>
          <a:xfrm>
            <a:off x="2207173" y="1548717"/>
            <a:ext cx="6758151" cy="2246769"/>
          </a:xfrm>
          <a:prstGeom prst="rect">
            <a:avLst/>
          </a:prstGeom>
          <a:noFill/>
        </p:spPr>
        <p:txBody>
          <a:bodyPr wrap="square" rtlCol="0">
            <a:spAutoFit/>
          </a:bodyPr>
          <a:lstStyle/>
          <a:p>
            <a:r>
              <a:rPr lang="en-US" altLang="ja-JP" sz="2800" smtClean="0"/>
              <a:t>2</a:t>
            </a:r>
            <a:r>
              <a:rPr lang="ja-JP" altLang="en-US" sz="2800" smtClean="0"/>
              <a:t>文字のオプションなので、</a:t>
            </a:r>
            <a:endParaRPr lang="en-US" altLang="ja-JP" sz="2800" smtClean="0"/>
          </a:p>
          <a:p>
            <a:pPr marL="285750" indent="-285750">
              <a:buFont typeface="Arial" panose="020B0604020202020204" pitchFamily="34" charset="0"/>
              <a:buChar char="•"/>
            </a:pPr>
            <a:r>
              <a:rPr kumimoji="1" lang="en-US" altLang="ja-JP" sz="2800" smtClean="0"/>
              <a:t>1</a:t>
            </a:r>
            <a:r>
              <a:rPr kumimoji="1" lang="ja-JP" altLang="en-US" sz="2800" smtClean="0"/>
              <a:t>文字目の「</a:t>
            </a:r>
            <a:r>
              <a:rPr kumimoji="1" lang="en-US" altLang="ja-JP" sz="2800" smtClean="0"/>
              <a:t>s</a:t>
            </a:r>
            <a:r>
              <a:rPr kumimoji="1" lang="ja-JP" altLang="en-US" sz="2800" smtClean="0"/>
              <a:t>」は「スキャンモードを指定する」ことを意味する</a:t>
            </a:r>
            <a:endParaRPr kumimoji="1" lang="en-US" altLang="ja-JP" sz="2800" smtClean="0"/>
          </a:p>
          <a:p>
            <a:pPr marL="285750" indent="-285750">
              <a:buFont typeface="Arial" panose="020B0604020202020204" pitchFamily="34" charset="0"/>
              <a:buChar char="•"/>
            </a:pPr>
            <a:r>
              <a:rPr lang="en-US" altLang="ja-JP" sz="2800" smtClean="0"/>
              <a:t>2</a:t>
            </a:r>
            <a:r>
              <a:rPr lang="ja-JP" altLang="en-US" sz="2800"/>
              <a:t>文字目</a:t>
            </a:r>
            <a:r>
              <a:rPr lang="ja-JP" altLang="en-US" sz="2800" smtClean="0"/>
              <a:t>の「</a:t>
            </a:r>
            <a:r>
              <a:rPr lang="en-US" altLang="ja-JP" sz="2800" smtClean="0"/>
              <a:t>S</a:t>
            </a:r>
            <a:r>
              <a:rPr lang="ja-JP" altLang="en-US" sz="2800" smtClean="0"/>
              <a:t>」は、「スキャンモードに</a:t>
            </a:r>
            <a:r>
              <a:rPr lang="en-US" altLang="ja-JP" sz="2800" smtClean="0"/>
              <a:t>SYN</a:t>
            </a:r>
            <a:r>
              <a:rPr lang="ja-JP" altLang="en-US" sz="2800" smtClean="0"/>
              <a:t>スキャン」を指定している</a:t>
            </a:r>
            <a:endParaRPr kumimoji="1" lang="ja-JP" altLang="en-US" sz="2800"/>
          </a:p>
        </p:txBody>
      </p:sp>
      <p:sp>
        <p:nvSpPr>
          <p:cNvPr id="7" name="正方形/長方形 6"/>
          <p:cNvSpPr/>
          <p:nvPr/>
        </p:nvSpPr>
        <p:spPr>
          <a:xfrm>
            <a:off x="344062" y="4218408"/>
            <a:ext cx="1311315" cy="858152"/>
          </a:xfrm>
          <a:prstGeom prst="rect">
            <a:avLst/>
          </a:prstGeom>
          <a:solidFill>
            <a:schemeClr val="accent1">
              <a:lumMod val="50000"/>
            </a:schemeClr>
          </a:solidFill>
          <a:ln w="28575" cmpd="sng">
            <a:solidFill>
              <a:schemeClr val="accent4">
                <a:lumMod val="20000"/>
                <a:lumOff val="80000"/>
              </a:schemeClr>
            </a:solidFill>
          </a:ln>
          <a:effectLst>
            <a:glow rad="101600">
              <a:schemeClr val="tx1">
                <a:alpha val="22000"/>
              </a:schemeClr>
            </a:glow>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altLang="ja-JP" sz="4000" b="1" smtClean="0">
                <a:solidFill>
                  <a:schemeClr val="accent2">
                    <a:lumMod val="20000"/>
                    <a:lumOff val="80000"/>
                  </a:schemeClr>
                </a:solidFill>
                <a:latin typeface="Consolas" panose="020B0609020204030204" pitchFamily="49" charset="0"/>
                <a:cs typeface="Consolas" panose="020B0609020204030204" pitchFamily="49" charset="0"/>
              </a:rPr>
              <a:t>-sT</a:t>
            </a:r>
            <a:endParaRPr kumimoji="1" lang="ja-JP" altLang="en-US" sz="4000" b="1">
              <a:solidFill>
                <a:schemeClr val="accent2">
                  <a:lumMod val="20000"/>
                  <a:lumOff val="80000"/>
                </a:schemeClr>
              </a:solidFill>
              <a:latin typeface="Consolas" panose="020B0609020204030204" pitchFamily="49" charset="0"/>
              <a:cs typeface="Consolas" panose="020B0609020204030204" pitchFamily="49" charset="0"/>
            </a:endParaRPr>
          </a:p>
        </p:txBody>
      </p:sp>
      <p:sp>
        <p:nvSpPr>
          <p:cNvPr id="8" name="テキスト ボックス 7"/>
          <p:cNvSpPr txBox="1"/>
          <p:nvPr/>
        </p:nvSpPr>
        <p:spPr>
          <a:xfrm>
            <a:off x="1832100" y="4181063"/>
            <a:ext cx="6758151" cy="954107"/>
          </a:xfrm>
          <a:prstGeom prst="rect">
            <a:avLst/>
          </a:prstGeom>
          <a:noFill/>
        </p:spPr>
        <p:txBody>
          <a:bodyPr wrap="square" rtlCol="0">
            <a:spAutoFit/>
          </a:bodyPr>
          <a:lstStyle/>
          <a:p>
            <a:r>
              <a:rPr lang="ja-JP" altLang="en-US" sz="2800" smtClean="0"/>
              <a:t>スキャン</a:t>
            </a:r>
            <a:r>
              <a:rPr lang="ja-JP" altLang="en-US" sz="2800"/>
              <a:t>モード</a:t>
            </a:r>
            <a:r>
              <a:rPr lang="ja-JP" altLang="en-US" sz="2800" smtClean="0"/>
              <a:t>に</a:t>
            </a:r>
            <a:r>
              <a:rPr lang="en-US" altLang="ja-JP" sz="2800" smtClean="0"/>
              <a:t>TCP connect()</a:t>
            </a:r>
            <a:r>
              <a:rPr lang="ja-JP" altLang="en-US" sz="2800" smtClean="0"/>
              <a:t>スキャンを指定</a:t>
            </a:r>
            <a:endParaRPr lang="en-US" altLang="ja-JP" sz="2800" smtClean="0"/>
          </a:p>
        </p:txBody>
      </p:sp>
      <p:sp>
        <p:nvSpPr>
          <p:cNvPr id="9" name="左中かっこ 8"/>
          <p:cNvSpPr/>
          <p:nvPr/>
        </p:nvSpPr>
        <p:spPr>
          <a:xfrm>
            <a:off x="1797269" y="1439917"/>
            <a:ext cx="409904" cy="2355569"/>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0" name="正方形/長方形 9"/>
          <p:cNvSpPr/>
          <p:nvPr/>
        </p:nvSpPr>
        <p:spPr>
          <a:xfrm>
            <a:off x="344061" y="5198378"/>
            <a:ext cx="1311315" cy="858152"/>
          </a:xfrm>
          <a:prstGeom prst="rect">
            <a:avLst/>
          </a:prstGeom>
          <a:solidFill>
            <a:schemeClr val="accent1">
              <a:lumMod val="50000"/>
            </a:schemeClr>
          </a:solidFill>
          <a:ln w="28575" cmpd="sng">
            <a:solidFill>
              <a:schemeClr val="accent4">
                <a:lumMod val="20000"/>
                <a:lumOff val="80000"/>
              </a:schemeClr>
            </a:solidFill>
          </a:ln>
          <a:effectLst>
            <a:glow rad="101600">
              <a:schemeClr val="tx1">
                <a:alpha val="22000"/>
              </a:schemeClr>
            </a:glow>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altLang="ja-JP" sz="4000" b="1" smtClean="0">
                <a:solidFill>
                  <a:schemeClr val="accent2">
                    <a:lumMod val="20000"/>
                    <a:lumOff val="80000"/>
                  </a:schemeClr>
                </a:solidFill>
                <a:latin typeface="Consolas" panose="020B0609020204030204" pitchFamily="49" charset="0"/>
                <a:cs typeface="Consolas" panose="020B0609020204030204" pitchFamily="49" charset="0"/>
              </a:rPr>
              <a:t>-sX</a:t>
            </a:r>
            <a:endParaRPr kumimoji="1" lang="ja-JP" altLang="en-US" sz="4000" b="1">
              <a:solidFill>
                <a:schemeClr val="accent2">
                  <a:lumMod val="20000"/>
                  <a:lumOff val="80000"/>
                </a:schemeClr>
              </a:solidFill>
              <a:latin typeface="Consolas" panose="020B0609020204030204" pitchFamily="49" charset="0"/>
              <a:cs typeface="Consolas" panose="020B0609020204030204" pitchFamily="49" charset="0"/>
            </a:endParaRPr>
          </a:p>
        </p:txBody>
      </p:sp>
      <p:sp>
        <p:nvSpPr>
          <p:cNvPr id="11" name="テキスト ボックス 10"/>
          <p:cNvSpPr txBox="1"/>
          <p:nvPr/>
        </p:nvSpPr>
        <p:spPr>
          <a:xfrm>
            <a:off x="1821466" y="5325970"/>
            <a:ext cx="6758151" cy="523220"/>
          </a:xfrm>
          <a:prstGeom prst="rect">
            <a:avLst/>
          </a:prstGeom>
          <a:noFill/>
        </p:spPr>
        <p:txBody>
          <a:bodyPr wrap="square" rtlCol="0">
            <a:spAutoFit/>
          </a:bodyPr>
          <a:lstStyle/>
          <a:p>
            <a:r>
              <a:rPr lang="ja-JP" altLang="en-US" sz="2800" smtClean="0"/>
              <a:t>スキャンモードに</a:t>
            </a:r>
            <a:r>
              <a:rPr lang="en-US" altLang="ja-JP" sz="2800" smtClean="0"/>
              <a:t>Xmas</a:t>
            </a:r>
            <a:r>
              <a:rPr lang="ja-JP" altLang="en-US" sz="2800" smtClean="0"/>
              <a:t>スキャンを指定</a:t>
            </a:r>
            <a:endParaRPr lang="en-US" altLang="ja-JP" sz="2800" smtClean="0"/>
          </a:p>
        </p:txBody>
      </p:sp>
      <p:sp>
        <p:nvSpPr>
          <p:cNvPr id="13" name="テキスト ボックス 12"/>
          <p:cNvSpPr txBox="1"/>
          <p:nvPr/>
        </p:nvSpPr>
        <p:spPr>
          <a:xfrm>
            <a:off x="1569831" y="170121"/>
            <a:ext cx="992618" cy="461665"/>
          </a:xfrm>
          <a:prstGeom prst="rect">
            <a:avLst/>
          </a:prstGeom>
          <a:noFill/>
        </p:spPr>
        <p:txBody>
          <a:bodyPr wrap="square" rtlCol="0">
            <a:spAutoFit/>
          </a:bodyPr>
          <a:lstStyle/>
          <a:p>
            <a:r>
              <a:rPr lang="en-US" altLang="ja-JP" sz="2400" b="1" smtClean="0">
                <a:solidFill>
                  <a:srgbClr val="FF0000"/>
                </a:solidFill>
              </a:rPr>
              <a:t>2</a:t>
            </a:r>
            <a:r>
              <a:rPr lang="ja-JP" altLang="en-US" sz="2400" b="1" smtClean="0">
                <a:solidFill>
                  <a:srgbClr val="FF0000"/>
                </a:solidFill>
              </a:rPr>
              <a:t>文字</a:t>
            </a:r>
            <a:endParaRPr lang="en-US" altLang="ja-JP" sz="2400" b="1" smtClean="0">
              <a:solidFill>
                <a:srgbClr val="FF0000"/>
              </a:solidFill>
            </a:endParaRPr>
          </a:p>
        </p:txBody>
      </p:sp>
      <p:sp>
        <p:nvSpPr>
          <p:cNvPr id="14" name="テキスト ボックス 13"/>
          <p:cNvSpPr txBox="1"/>
          <p:nvPr/>
        </p:nvSpPr>
        <p:spPr>
          <a:xfrm>
            <a:off x="2540936" y="152399"/>
            <a:ext cx="992618" cy="461665"/>
          </a:xfrm>
          <a:prstGeom prst="rect">
            <a:avLst/>
          </a:prstGeom>
          <a:noFill/>
        </p:spPr>
        <p:txBody>
          <a:bodyPr wrap="square" rtlCol="0">
            <a:spAutoFit/>
          </a:bodyPr>
          <a:lstStyle/>
          <a:p>
            <a:r>
              <a:rPr lang="en-US" altLang="ja-JP" sz="2400" b="1" smtClean="0">
                <a:solidFill>
                  <a:srgbClr val="FF0000"/>
                </a:solidFill>
              </a:rPr>
              <a:t>1</a:t>
            </a:r>
            <a:r>
              <a:rPr lang="ja-JP" altLang="en-US" sz="2400" b="1" smtClean="0">
                <a:solidFill>
                  <a:srgbClr val="FF0000"/>
                </a:solidFill>
              </a:rPr>
              <a:t>文字</a:t>
            </a:r>
            <a:endParaRPr lang="en-US" altLang="ja-JP" sz="2400" b="1" smtClean="0">
              <a:solidFill>
                <a:srgbClr val="FF0000"/>
              </a:solidFill>
            </a:endParaRPr>
          </a:p>
        </p:txBody>
      </p:sp>
      <p:sp>
        <p:nvSpPr>
          <p:cNvPr id="15" name="テキスト ボックス 14"/>
          <p:cNvSpPr txBox="1"/>
          <p:nvPr/>
        </p:nvSpPr>
        <p:spPr>
          <a:xfrm>
            <a:off x="3767224" y="145311"/>
            <a:ext cx="2771799" cy="461665"/>
          </a:xfrm>
          <a:prstGeom prst="rect">
            <a:avLst/>
          </a:prstGeom>
          <a:noFill/>
        </p:spPr>
        <p:txBody>
          <a:bodyPr wrap="square" rtlCol="0">
            <a:spAutoFit/>
          </a:bodyPr>
          <a:lstStyle/>
          <a:p>
            <a:r>
              <a:rPr lang="ja-JP" altLang="en-US" sz="2400" b="1" smtClean="0">
                <a:solidFill>
                  <a:srgbClr val="FF0000"/>
                </a:solidFill>
              </a:rPr>
              <a:t>ロングオプション</a:t>
            </a:r>
            <a:endParaRPr lang="en-US" altLang="ja-JP" sz="2400" b="1" smtClean="0">
              <a:solidFill>
                <a:srgbClr val="FF0000"/>
              </a:solidFill>
            </a:endParaRPr>
          </a:p>
        </p:txBody>
      </p:sp>
      <p:sp>
        <p:nvSpPr>
          <p:cNvPr id="16" name="左中かっこ 15"/>
          <p:cNvSpPr/>
          <p:nvPr/>
        </p:nvSpPr>
        <p:spPr>
          <a:xfrm rot="5400000">
            <a:off x="2072005" y="260985"/>
            <a:ext cx="227330" cy="690880"/>
          </a:xfrm>
          <a:prstGeom prst="leftBrace">
            <a:avLst>
              <a:gd name="adj1" fmla="val 0"/>
              <a:gd name="adj2" fmla="val 50000"/>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7" name="左中かっこ 16"/>
          <p:cNvSpPr/>
          <p:nvPr/>
        </p:nvSpPr>
        <p:spPr>
          <a:xfrm rot="5400000">
            <a:off x="2862580" y="381000"/>
            <a:ext cx="227330" cy="458470"/>
          </a:xfrm>
          <a:prstGeom prst="leftBrace">
            <a:avLst>
              <a:gd name="adj1" fmla="val 0"/>
              <a:gd name="adj2" fmla="val 50000"/>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8" name="左中かっこ 17"/>
          <p:cNvSpPr/>
          <p:nvPr/>
        </p:nvSpPr>
        <p:spPr>
          <a:xfrm rot="5400000">
            <a:off x="4518025" y="-592455"/>
            <a:ext cx="227330" cy="2428240"/>
          </a:xfrm>
          <a:prstGeom prst="leftBrace">
            <a:avLst>
              <a:gd name="adj1" fmla="val 0"/>
              <a:gd name="adj2" fmla="val 50000"/>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9" name="テキスト ボックス 18"/>
          <p:cNvSpPr txBox="1"/>
          <p:nvPr/>
        </p:nvSpPr>
        <p:spPr>
          <a:xfrm>
            <a:off x="434433" y="3626421"/>
            <a:ext cx="919805" cy="523220"/>
          </a:xfrm>
          <a:prstGeom prst="rect">
            <a:avLst/>
          </a:prstGeom>
          <a:noFill/>
        </p:spPr>
        <p:txBody>
          <a:bodyPr wrap="square" rtlCol="0">
            <a:spAutoFit/>
          </a:bodyPr>
          <a:lstStyle/>
          <a:p>
            <a:r>
              <a:rPr lang="ja-JP" altLang="en-US" sz="2800" smtClean="0"/>
              <a:t>例）</a:t>
            </a:r>
            <a:endParaRPr lang="en-US" altLang="ja-JP" sz="2800" smtClean="0"/>
          </a:p>
        </p:txBody>
      </p:sp>
    </p:spTree>
    <p:extLst>
      <p:ext uri="{BB962C8B-B14F-4D97-AF65-F5344CB8AC3E}">
        <p14:creationId xmlns:p14="http://schemas.microsoft.com/office/powerpoint/2010/main" xmlns="" val="118584649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2" cstate="print">
            <a:extLst>
              <a:ext uri="{28A0092B-C50C-407E-A947-70E740481C1C}">
                <a14:useLocalDpi xmlns:a14="http://schemas.microsoft.com/office/drawing/2010/main" xmlns="" val="0"/>
              </a:ext>
            </a:extLst>
          </a:blip>
          <a:srcRect/>
          <a:stretch/>
        </p:blipFill>
        <p:spPr>
          <a:xfrm>
            <a:off x="11575" y="-115747"/>
            <a:ext cx="9306046" cy="7106856"/>
          </a:xfrm>
          <a:prstGeom prst="rect">
            <a:avLst/>
          </a:prstGeom>
          <a:effectLst>
            <a:outerShdw blurRad="50800" dist="50800" dir="5400000" algn="ctr" rotWithShape="0">
              <a:srgbClr val="000000"/>
            </a:outerShdw>
          </a:effectLst>
        </p:spPr>
      </p:pic>
      <p:sp>
        <p:nvSpPr>
          <p:cNvPr id="5" name="テキスト ボックス 4"/>
          <p:cNvSpPr txBox="1"/>
          <p:nvPr/>
        </p:nvSpPr>
        <p:spPr>
          <a:xfrm>
            <a:off x="1594323" y="1204646"/>
            <a:ext cx="6140549" cy="923330"/>
          </a:xfrm>
          <a:prstGeom prst="rect">
            <a:avLst/>
          </a:prstGeom>
          <a:noFill/>
        </p:spPr>
        <p:txBody>
          <a:bodyPr wrap="square" rtlCol="0">
            <a:spAutoFit/>
          </a:bodyPr>
          <a:lstStyle/>
          <a:p>
            <a:r>
              <a:rPr kumimoji="1" lang="en-US" altLang="ja-JP" sz="5400" smtClean="0">
                <a:ln>
                  <a:solidFill>
                    <a:schemeClr val="bg1">
                      <a:lumMod val="50000"/>
                    </a:schemeClr>
                  </a:solidFill>
                </a:ln>
                <a:latin typeface="Tahoma" panose="020B0604030504040204" pitchFamily="34" charset="0"/>
                <a:cs typeface="Tahoma" panose="020B0604030504040204" pitchFamily="34" charset="0"/>
              </a:rPr>
              <a:t>Too slow to detect.</a:t>
            </a:r>
            <a:endParaRPr kumimoji="1" lang="ja-JP" altLang="en-US" sz="5400">
              <a:ln>
                <a:solidFill>
                  <a:schemeClr val="bg1">
                    <a:lumMod val="50000"/>
                  </a:schemeClr>
                </a:solidFill>
              </a:ln>
              <a:latin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xmlns="" val="88117243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2" cstate="print"/>
          <a:stretch>
            <a:fillRect/>
          </a:stretch>
        </p:blipFill>
        <p:spPr>
          <a:xfrm>
            <a:off x="158643" y="612141"/>
            <a:ext cx="8869746" cy="5316022"/>
          </a:xfrm>
          <a:prstGeom prst="rect">
            <a:avLst/>
          </a:prstGeom>
        </p:spPr>
      </p:pic>
    </p:spTree>
    <p:extLst>
      <p:ext uri="{BB962C8B-B14F-4D97-AF65-F5344CB8AC3E}">
        <p14:creationId xmlns:p14="http://schemas.microsoft.com/office/powerpoint/2010/main" xmlns="" val="311837504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smtClean="0"/>
              <a:t>“</a:t>
            </a:r>
            <a:r>
              <a:rPr kumimoji="1" lang="en-US" altLang="ja-JP" smtClean="0"/>
              <a:t>Too Slow” means...</a:t>
            </a:r>
            <a:endParaRPr kumimoji="1" lang="ja-JP" altLang="en-US"/>
          </a:p>
        </p:txBody>
      </p:sp>
      <p:sp>
        <p:nvSpPr>
          <p:cNvPr id="3" name="コンテンツ プレースホルダー 2"/>
          <p:cNvSpPr>
            <a:spLocks noGrp="1"/>
          </p:cNvSpPr>
          <p:nvPr>
            <p:ph idx="1"/>
          </p:nvPr>
        </p:nvSpPr>
        <p:spPr/>
        <p:txBody>
          <a:bodyPr/>
          <a:lstStyle/>
          <a:p>
            <a:r>
              <a:rPr lang="ja-JP" altLang="en-US" smtClean="0"/>
              <a:t>ポートスキャンをゆっくり行うと、攻撃行為自体を隠すことが</a:t>
            </a:r>
            <a:r>
              <a:rPr lang="ja-JP" altLang="en-US" smtClean="0"/>
              <a:t>できる</a:t>
            </a:r>
            <a:endParaRPr lang="en-US" altLang="ja-JP" smtClean="0"/>
          </a:p>
          <a:p>
            <a:r>
              <a:rPr lang="en-US" altLang="ja-JP" smtClean="0"/>
              <a:t>nmap</a:t>
            </a:r>
            <a:r>
              <a:rPr lang="ja-JP" altLang="en-US" smtClean="0"/>
              <a:t>では</a:t>
            </a:r>
            <a:r>
              <a:rPr lang="en-US" altLang="ja-JP" smtClean="0"/>
              <a:t>delay</a:t>
            </a:r>
            <a:r>
              <a:rPr lang="ja-JP" altLang="en-US" smtClean="0"/>
              <a:t>や</a:t>
            </a:r>
            <a:r>
              <a:rPr lang="en-US" altLang="ja-JP" smtClean="0"/>
              <a:t>timeout</a:t>
            </a:r>
            <a:r>
              <a:rPr lang="ja-JP" altLang="en-US" smtClean="0"/>
              <a:t>を細かく設定できるが、タイミングテンプレート</a:t>
            </a:r>
            <a:r>
              <a:rPr lang="en-US" altLang="ja-JP" smtClean="0"/>
              <a:t>(-T)</a:t>
            </a:r>
            <a:r>
              <a:rPr lang="ja-JP" altLang="en-US" smtClean="0"/>
              <a:t>を使うと楽</a:t>
            </a:r>
            <a:endParaRPr lang="en-US" altLang="ja-JP" smtClean="0"/>
          </a:p>
        </p:txBody>
      </p:sp>
    </p:spTree>
    <p:extLst>
      <p:ext uri="{BB962C8B-B14F-4D97-AF65-F5344CB8AC3E}">
        <p14:creationId xmlns:p14="http://schemas.microsoft.com/office/powerpoint/2010/main" xmlns="" val="56935009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58685"/>
            <a:ext cx="7886700" cy="1325563"/>
          </a:xfrm>
        </p:spPr>
        <p:txBody>
          <a:bodyPr/>
          <a:lstStyle/>
          <a:p>
            <a:r>
              <a:rPr kumimoji="1" lang="en-US" altLang="ja-JP" smtClean="0"/>
              <a:t>nmap</a:t>
            </a:r>
            <a:r>
              <a:rPr kumimoji="1" lang="ja-JP" altLang="en-US" smtClean="0"/>
              <a:t>の</a:t>
            </a:r>
            <a:r>
              <a:rPr kumimoji="1" lang="en-US" altLang="ja-JP" smtClean="0"/>
              <a:t>-T</a:t>
            </a:r>
            <a:r>
              <a:rPr kumimoji="1" lang="ja-JP" altLang="en-US" smtClean="0"/>
              <a:t>オプション</a:t>
            </a:r>
            <a:r>
              <a:rPr kumimoji="1" lang="en-US" altLang="ja-JP" smtClean="0"/>
              <a:t/>
            </a:r>
            <a:br>
              <a:rPr kumimoji="1" lang="en-US" altLang="ja-JP" smtClean="0"/>
            </a:br>
            <a:r>
              <a:rPr kumimoji="1" lang="ja-JP" altLang="en-US" smtClean="0"/>
              <a:t>（タイミングテンプレート）</a:t>
            </a:r>
            <a:endParaRPr kumimoji="1" lang="ja-JP" altLang="en-US"/>
          </a:p>
        </p:txBody>
      </p:sp>
      <p:graphicFrame>
        <p:nvGraphicFramePr>
          <p:cNvPr id="4" name="表 3"/>
          <p:cNvGraphicFramePr>
            <a:graphicFrameLocks noGrp="1"/>
          </p:cNvGraphicFramePr>
          <p:nvPr>
            <p:extLst>
              <p:ext uri="{D42A27DB-BD31-4B8C-83A1-F6EECF244321}">
                <p14:modId xmlns:p14="http://schemas.microsoft.com/office/powerpoint/2010/main" xmlns="" val="2279140518"/>
              </p:ext>
            </p:extLst>
          </p:nvPr>
        </p:nvGraphicFramePr>
        <p:xfrm>
          <a:off x="1670255" y="1906347"/>
          <a:ext cx="7165408" cy="3627120"/>
        </p:xfrm>
        <a:graphic>
          <a:graphicData uri="http://schemas.openxmlformats.org/drawingml/2006/table">
            <a:tbl>
              <a:tblPr firstRow="1" bandRow="1">
                <a:tableStyleId>{5C22544A-7EE6-4342-B048-85BDC9FD1C3A}</a:tableStyleId>
              </a:tblPr>
              <a:tblGrid>
                <a:gridCol w="2051148"/>
                <a:gridCol w="5114260"/>
              </a:tblGrid>
              <a:tr h="370840">
                <a:tc>
                  <a:txBody>
                    <a:bodyPr/>
                    <a:lstStyle/>
                    <a:p>
                      <a:pPr algn="ctr"/>
                      <a:r>
                        <a:rPr kumimoji="1" lang="ja-JP" altLang="en-US" sz="2800" smtClean="0"/>
                        <a:t>オプション</a:t>
                      </a:r>
                      <a:endParaRPr kumimoji="1" lang="ja-JP" altLang="en-US" sz="2800"/>
                    </a:p>
                  </a:txBody>
                  <a:tcPr/>
                </a:tc>
                <a:tc>
                  <a:txBody>
                    <a:bodyPr/>
                    <a:lstStyle/>
                    <a:p>
                      <a:pPr algn="ctr"/>
                      <a:r>
                        <a:rPr kumimoji="1" lang="ja-JP" altLang="en-US" sz="2800" smtClean="0"/>
                        <a:t>テンプレート名</a:t>
                      </a:r>
                      <a:endParaRPr kumimoji="1" lang="ja-JP" altLang="en-US" sz="2800"/>
                    </a:p>
                  </a:txBody>
                  <a:tcPr/>
                </a:tc>
              </a:tr>
              <a:tr h="370840">
                <a:tc>
                  <a:txBody>
                    <a:bodyPr/>
                    <a:lstStyle/>
                    <a:p>
                      <a:pPr algn="ctr"/>
                      <a:r>
                        <a:rPr kumimoji="1" lang="en-US" altLang="ja-JP" sz="2800" smtClean="0"/>
                        <a:t>-T0</a:t>
                      </a:r>
                      <a:endParaRPr kumimoji="1" lang="ja-JP" altLang="en-US" sz="2800"/>
                    </a:p>
                  </a:txBody>
                  <a:tcPr/>
                </a:tc>
                <a:tc>
                  <a:txBody>
                    <a:bodyPr/>
                    <a:lstStyle/>
                    <a:p>
                      <a:r>
                        <a:rPr kumimoji="1" lang="en-US" altLang="ja-JP" sz="2800" smtClean="0"/>
                        <a:t>paranoid</a:t>
                      </a:r>
                      <a:r>
                        <a:rPr kumimoji="1" lang="en-US" altLang="ja-JP" sz="2800" baseline="0" smtClean="0"/>
                        <a:t> (</a:t>
                      </a:r>
                      <a:r>
                        <a:rPr kumimoji="1" lang="ja-JP" altLang="en-US" sz="2800" smtClean="0"/>
                        <a:t>偏執スキャン</a:t>
                      </a:r>
                      <a:r>
                        <a:rPr kumimoji="1" lang="en-US" altLang="ja-JP" sz="2800" smtClean="0"/>
                        <a:t>)</a:t>
                      </a:r>
                      <a:endParaRPr kumimoji="1" lang="ja-JP" altLang="en-US" sz="2800"/>
                    </a:p>
                  </a:txBody>
                  <a:tcPr/>
                </a:tc>
              </a:tr>
              <a:tr h="370840">
                <a:tc>
                  <a:txBody>
                    <a:bodyPr/>
                    <a:lstStyle/>
                    <a:p>
                      <a:pPr algn="ctr"/>
                      <a:r>
                        <a:rPr kumimoji="1" lang="en-US" altLang="ja-JP" sz="2800" smtClean="0"/>
                        <a:t>-T1</a:t>
                      </a:r>
                      <a:endParaRPr kumimoji="1" lang="ja-JP" altLang="en-US" sz="2800"/>
                    </a:p>
                  </a:txBody>
                  <a:tcPr/>
                </a:tc>
                <a:tc>
                  <a:txBody>
                    <a:bodyPr/>
                    <a:lstStyle/>
                    <a:p>
                      <a:r>
                        <a:rPr kumimoji="1" lang="en-US" altLang="ja-JP" sz="2800" smtClean="0"/>
                        <a:t>sneaky</a:t>
                      </a:r>
                      <a:r>
                        <a:rPr kumimoji="1" lang="en-US" altLang="ja-JP" sz="2800" baseline="0" smtClean="0"/>
                        <a:t> (</a:t>
                      </a:r>
                      <a:r>
                        <a:rPr kumimoji="1" lang="ja-JP" altLang="en-US" sz="2800" smtClean="0"/>
                        <a:t>こそこそスキャン</a:t>
                      </a:r>
                      <a:r>
                        <a:rPr kumimoji="1" lang="en-US" altLang="ja-JP" sz="2800" smtClean="0"/>
                        <a:t>)</a:t>
                      </a:r>
                      <a:endParaRPr kumimoji="1" lang="ja-JP" altLang="en-US" sz="2800"/>
                    </a:p>
                  </a:txBody>
                  <a:tcPr/>
                </a:tc>
              </a:tr>
              <a:tr h="370840">
                <a:tc>
                  <a:txBody>
                    <a:bodyPr/>
                    <a:lstStyle/>
                    <a:p>
                      <a:pPr algn="ctr"/>
                      <a:r>
                        <a:rPr kumimoji="1" lang="en-US" altLang="ja-JP" sz="2800" smtClean="0"/>
                        <a:t>-T2</a:t>
                      </a:r>
                      <a:endParaRPr kumimoji="1" lang="ja-JP" altLang="en-US" sz="2800"/>
                    </a:p>
                  </a:txBody>
                  <a:tcPr/>
                </a:tc>
                <a:tc>
                  <a:txBody>
                    <a:bodyPr/>
                    <a:lstStyle/>
                    <a:p>
                      <a:r>
                        <a:rPr kumimoji="1" lang="en-US" altLang="ja-JP" sz="2800" smtClean="0"/>
                        <a:t>polite</a:t>
                      </a:r>
                      <a:r>
                        <a:rPr kumimoji="1" lang="en-US" altLang="ja-JP" sz="2800" baseline="0" smtClean="0"/>
                        <a:t> (</a:t>
                      </a:r>
                      <a:r>
                        <a:rPr kumimoji="1" lang="ja-JP" altLang="en-US" sz="2800" smtClean="0"/>
                        <a:t>丁重スキャン</a:t>
                      </a:r>
                      <a:r>
                        <a:rPr kumimoji="1" lang="en-US" altLang="ja-JP" sz="2800" smtClean="0"/>
                        <a:t>)</a:t>
                      </a:r>
                      <a:endParaRPr kumimoji="1" lang="ja-JP" altLang="en-US" sz="2800"/>
                    </a:p>
                  </a:txBody>
                  <a:tcPr/>
                </a:tc>
              </a:tr>
              <a:tr h="370840">
                <a:tc>
                  <a:txBody>
                    <a:bodyPr/>
                    <a:lstStyle/>
                    <a:p>
                      <a:pPr algn="ctr"/>
                      <a:r>
                        <a:rPr kumimoji="1" lang="en-US" altLang="ja-JP" sz="2800" smtClean="0"/>
                        <a:t>-T3</a:t>
                      </a:r>
                      <a:endParaRPr kumimoji="1" lang="ja-JP" altLang="en-US" sz="2800"/>
                    </a:p>
                  </a:txBody>
                  <a:tcPr>
                    <a:solidFill>
                      <a:schemeClr val="accent2">
                        <a:lumMod val="20000"/>
                        <a:lumOff val="80000"/>
                      </a:schemeClr>
                    </a:solidFill>
                  </a:tcPr>
                </a:tc>
                <a:tc>
                  <a:txBody>
                    <a:bodyPr/>
                    <a:lstStyle/>
                    <a:p>
                      <a:r>
                        <a:rPr kumimoji="1" lang="en-US" altLang="ja-JP" sz="2800" smtClean="0"/>
                        <a:t>normal</a:t>
                      </a:r>
                      <a:r>
                        <a:rPr kumimoji="1" lang="en-US" altLang="ja-JP" sz="2800" baseline="0" smtClean="0"/>
                        <a:t> (</a:t>
                      </a:r>
                      <a:r>
                        <a:rPr kumimoji="1" lang="ja-JP" altLang="en-US" sz="2800" smtClean="0"/>
                        <a:t>標準スキャン</a:t>
                      </a:r>
                      <a:r>
                        <a:rPr kumimoji="1" lang="en-US" altLang="ja-JP" sz="2800" smtClean="0"/>
                        <a:t>)</a:t>
                      </a:r>
                      <a:endParaRPr kumimoji="1" lang="ja-JP" altLang="en-US" sz="2800"/>
                    </a:p>
                  </a:txBody>
                  <a:tcPr>
                    <a:solidFill>
                      <a:schemeClr val="accent2">
                        <a:lumMod val="20000"/>
                        <a:lumOff val="80000"/>
                      </a:schemeClr>
                    </a:solidFill>
                  </a:tcPr>
                </a:tc>
              </a:tr>
              <a:tr h="370840">
                <a:tc>
                  <a:txBody>
                    <a:bodyPr/>
                    <a:lstStyle/>
                    <a:p>
                      <a:pPr algn="ctr"/>
                      <a:r>
                        <a:rPr kumimoji="1" lang="en-US" altLang="ja-JP" sz="2800" smtClean="0"/>
                        <a:t>-T4</a:t>
                      </a:r>
                      <a:endParaRPr kumimoji="1" lang="ja-JP" altLang="en-US" sz="2800"/>
                    </a:p>
                  </a:txBody>
                  <a:tcPr/>
                </a:tc>
                <a:tc>
                  <a:txBody>
                    <a:bodyPr/>
                    <a:lstStyle/>
                    <a:p>
                      <a:r>
                        <a:rPr kumimoji="1" lang="en-US" altLang="ja-JP" sz="2800" smtClean="0"/>
                        <a:t>aggressive</a:t>
                      </a:r>
                      <a:r>
                        <a:rPr kumimoji="1" lang="en-US" altLang="ja-JP" sz="2800" baseline="0" smtClean="0"/>
                        <a:t> </a:t>
                      </a:r>
                      <a:r>
                        <a:rPr kumimoji="1" lang="en-US" altLang="ja-JP" sz="2800" baseline="0" smtClean="0"/>
                        <a:t>(</a:t>
                      </a:r>
                      <a:r>
                        <a:rPr kumimoji="1" lang="ja-JP" altLang="en-US" sz="2800" baseline="0" smtClean="0"/>
                        <a:t>イケイケ</a:t>
                      </a:r>
                      <a:r>
                        <a:rPr kumimoji="1" lang="ja-JP" altLang="en-US" sz="2800" smtClean="0"/>
                        <a:t>スキャン</a:t>
                      </a:r>
                      <a:r>
                        <a:rPr kumimoji="1" lang="en-US" altLang="ja-JP" sz="2800" smtClean="0"/>
                        <a:t>)</a:t>
                      </a:r>
                      <a:endParaRPr kumimoji="1" lang="ja-JP" altLang="en-US" sz="2800"/>
                    </a:p>
                  </a:txBody>
                  <a:tcPr/>
                </a:tc>
              </a:tr>
              <a:tr h="370840">
                <a:tc>
                  <a:txBody>
                    <a:bodyPr/>
                    <a:lstStyle/>
                    <a:p>
                      <a:pPr algn="ctr"/>
                      <a:r>
                        <a:rPr kumimoji="1" lang="en-US" altLang="ja-JP" sz="2800" smtClean="0"/>
                        <a:t>-T5</a:t>
                      </a:r>
                      <a:endParaRPr kumimoji="1" lang="ja-JP" altLang="en-US" sz="2800"/>
                    </a:p>
                  </a:txBody>
                  <a:tcPr/>
                </a:tc>
                <a:tc>
                  <a:txBody>
                    <a:bodyPr/>
                    <a:lstStyle/>
                    <a:p>
                      <a:r>
                        <a:rPr kumimoji="1" lang="en-US" altLang="ja-JP" sz="2800" smtClean="0"/>
                        <a:t>insane</a:t>
                      </a:r>
                      <a:r>
                        <a:rPr kumimoji="1" lang="en-US" altLang="ja-JP" sz="2800" baseline="0" smtClean="0"/>
                        <a:t> (</a:t>
                      </a:r>
                      <a:r>
                        <a:rPr kumimoji="1" lang="ja-JP" altLang="en-US" sz="2800" smtClean="0"/>
                        <a:t>キ○ガイ スキャン</a:t>
                      </a:r>
                      <a:r>
                        <a:rPr kumimoji="1" lang="en-US" altLang="ja-JP" sz="2800" smtClean="0"/>
                        <a:t>)</a:t>
                      </a:r>
                      <a:endParaRPr kumimoji="1" lang="ja-JP" altLang="en-US" sz="2800"/>
                    </a:p>
                  </a:txBody>
                  <a:tcPr/>
                </a:tc>
              </a:tr>
            </a:tbl>
          </a:graphicData>
        </a:graphic>
      </p:graphicFrame>
      <p:sp>
        <p:nvSpPr>
          <p:cNvPr id="5" name="上下矢印 4"/>
          <p:cNvSpPr/>
          <p:nvPr/>
        </p:nvSpPr>
        <p:spPr>
          <a:xfrm>
            <a:off x="712937" y="2812209"/>
            <a:ext cx="346135" cy="2287924"/>
          </a:xfrm>
          <a:prstGeom prst="upDownArrow">
            <a:avLst/>
          </a:prstGeom>
          <a:solidFill>
            <a:schemeClr val="accent2">
              <a:lumMod val="5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テキスト ボックス 5"/>
          <p:cNvSpPr txBox="1"/>
          <p:nvPr/>
        </p:nvSpPr>
        <p:spPr>
          <a:xfrm>
            <a:off x="159488" y="2350544"/>
            <a:ext cx="1436399" cy="461665"/>
          </a:xfrm>
          <a:prstGeom prst="rect">
            <a:avLst/>
          </a:prstGeom>
          <a:noFill/>
        </p:spPr>
        <p:txBody>
          <a:bodyPr wrap="square" rtlCol="0">
            <a:spAutoFit/>
          </a:bodyPr>
          <a:lstStyle/>
          <a:p>
            <a:r>
              <a:rPr kumimoji="1" lang="ja-JP" altLang="en-US" sz="2400" smtClean="0"/>
              <a:t>ゆっくり</a:t>
            </a:r>
            <a:endParaRPr kumimoji="1" lang="ja-JP" altLang="en-US" sz="2400"/>
          </a:p>
        </p:txBody>
      </p:sp>
      <p:sp>
        <p:nvSpPr>
          <p:cNvPr id="7" name="テキスト ボックス 6"/>
          <p:cNvSpPr txBox="1"/>
          <p:nvPr/>
        </p:nvSpPr>
        <p:spPr>
          <a:xfrm>
            <a:off x="525582" y="5100133"/>
            <a:ext cx="858957" cy="461665"/>
          </a:xfrm>
          <a:prstGeom prst="rect">
            <a:avLst/>
          </a:prstGeom>
          <a:noFill/>
        </p:spPr>
        <p:txBody>
          <a:bodyPr wrap="square" rtlCol="0">
            <a:spAutoFit/>
          </a:bodyPr>
          <a:lstStyle/>
          <a:p>
            <a:r>
              <a:rPr lang="ja-JP" altLang="en-US" sz="2400"/>
              <a:t>早</a:t>
            </a:r>
            <a:r>
              <a:rPr lang="ja-JP" altLang="en-US" sz="2400" smtClean="0"/>
              <a:t>い</a:t>
            </a:r>
            <a:endParaRPr kumimoji="1" lang="ja-JP" altLang="en-US" sz="2400"/>
          </a:p>
        </p:txBody>
      </p:sp>
    </p:spTree>
    <p:extLst>
      <p:ext uri="{BB962C8B-B14F-4D97-AF65-F5344CB8AC3E}">
        <p14:creationId xmlns:p14="http://schemas.microsoft.com/office/powerpoint/2010/main" xmlns="" val="33338781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3" cstate="print"/>
          <a:stretch>
            <a:fillRect/>
          </a:stretch>
        </p:blipFill>
        <p:spPr>
          <a:xfrm>
            <a:off x="664234" y="1164566"/>
            <a:ext cx="10529791" cy="3450566"/>
          </a:xfrm>
          <a:prstGeom prst="rect">
            <a:avLst/>
          </a:prstGeom>
        </p:spPr>
      </p:pic>
      <p:sp>
        <p:nvSpPr>
          <p:cNvPr id="6" name="左大かっこ 5"/>
          <p:cNvSpPr/>
          <p:nvPr/>
        </p:nvSpPr>
        <p:spPr>
          <a:xfrm>
            <a:off x="395521" y="2304619"/>
            <a:ext cx="181155" cy="368132"/>
          </a:xfrm>
          <a:prstGeom prst="leftBracket">
            <a:avLst/>
          </a:prstGeom>
          <a:ln w="571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7" name="左大かっこ 6"/>
          <p:cNvSpPr/>
          <p:nvPr/>
        </p:nvSpPr>
        <p:spPr>
          <a:xfrm>
            <a:off x="395521" y="2749627"/>
            <a:ext cx="181155" cy="368132"/>
          </a:xfrm>
          <a:prstGeom prst="leftBracket">
            <a:avLst/>
          </a:prstGeom>
          <a:ln w="571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8" name="左大かっこ 7"/>
          <p:cNvSpPr/>
          <p:nvPr/>
        </p:nvSpPr>
        <p:spPr>
          <a:xfrm>
            <a:off x="395521" y="3194635"/>
            <a:ext cx="181155" cy="368132"/>
          </a:xfrm>
          <a:prstGeom prst="leftBracket">
            <a:avLst/>
          </a:prstGeom>
          <a:ln w="571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 name="左大かっこ 8"/>
          <p:cNvSpPr/>
          <p:nvPr/>
        </p:nvSpPr>
        <p:spPr>
          <a:xfrm>
            <a:off x="395520" y="3639643"/>
            <a:ext cx="181155" cy="368132"/>
          </a:xfrm>
          <a:prstGeom prst="leftBracket">
            <a:avLst/>
          </a:prstGeom>
          <a:ln w="571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0" name="左大かっこ 9"/>
          <p:cNvSpPr/>
          <p:nvPr/>
        </p:nvSpPr>
        <p:spPr>
          <a:xfrm>
            <a:off x="395520" y="4084651"/>
            <a:ext cx="181155" cy="368132"/>
          </a:xfrm>
          <a:prstGeom prst="leftBracket">
            <a:avLst/>
          </a:prstGeom>
          <a:ln w="571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1" name="タイトル 1"/>
          <p:cNvSpPr>
            <a:spLocks noGrp="1"/>
          </p:cNvSpPr>
          <p:nvPr>
            <p:ph type="title"/>
          </p:nvPr>
        </p:nvSpPr>
        <p:spPr>
          <a:xfrm>
            <a:off x="318545" y="224148"/>
            <a:ext cx="7886700" cy="913945"/>
          </a:xfrm>
        </p:spPr>
        <p:txBody>
          <a:bodyPr>
            <a:normAutofit/>
          </a:bodyPr>
          <a:lstStyle/>
          <a:p>
            <a:r>
              <a:rPr kumimoji="1" lang="en-US" altLang="ja-JP" smtClean="0">
                <a:latin typeface="メイリオ"/>
                <a:ea typeface="メイリオ"/>
                <a:cs typeface="メイリオ"/>
              </a:rPr>
              <a:t>nmap -T0 </a:t>
            </a:r>
            <a:r>
              <a:rPr kumimoji="1" lang="ja-JP" altLang="en-US" smtClean="0">
                <a:latin typeface="メイリオ"/>
                <a:ea typeface="メイリオ"/>
                <a:cs typeface="メイリオ"/>
              </a:rPr>
              <a:t>がどれだけ遅いか</a:t>
            </a:r>
            <a:r>
              <a:rPr kumimoji="1" lang="en-US" altLang="ja-JP" smtClean="0">
                <a:latin typeface="メイリオ"/>
                <a:ea typeface="メイリオ"/>
                <a:cs typeface="メイリオ"/>
              </a:rPr>
              <a:t>?</a:t>
            </a:r>
            <a:endParaRPr kumimoji="1" lang="ja-JP" altLang="en-US">
              <a:latin typeface="メイリオ"/>
              <a:ea typeface="メイリオ"/>
              <a:cs typeface="メイリオ"/>
            </a:endParaRPr>
          </a:p>
        </p:txBody>
      </p:sp>
      <p:sp>
        <p:nvSpPr>
          <p:cNvPr id="14" name="右中かっこ 13"/>
          <p:cNvSpPr/>
          <p:nvPr/>
        </p:nvSpPr>
        <p:spPr>
          <a:xfrm rot="5400000">
            <a:off x="2378783" y="3825986"/>
            <a:ext cx="289591" cy="1780361"/>
          </a:xfrm>
          <a:prstGeom prst="righ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2" name="正方形/長方形 11"/>
          <p:cNvSpPr/>
          <p:nvPr/>
        </p:nvSpPr>
        <p:spPr>
          <a:xfrm>
            <a:off x="1531088" y="4979917"/>
            <a:ext cx="6983184" cy="979715"/>
          </a:xfrm>
          <a:prstGeom prst="rect">
            <a:avLst/>
          </a:prstGeom>
          <a:solidFill>
            <a:schemeClr val="accent5">
              <a:lumMod val="75000"/>
            </a:schemeClr>
          </a:solidFill>
          <a:ln w="28575" cmpd="sng">
            <a:solidFill>
              <a:schemeClr val="accent5">
                <a:lumMod val="20000"/>
                <a:lumOff val="80000"/>
              </a:schemeClr>
            </a:solidFill>
          </a:ln>
          <a:effectLst>
            <a:glow rad="101600">
              <a:schemeClr val="tx1">
                <a:alpha val="22000"/>
              </a:schemeClr>
            </a:glow>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sz="2800" smtClean="0">
                <a:solidFill>
                  <a:schemeClr val="accent2">
                    <a:lumMod val="20000"/>
                    <a:lumOff val="80000"/>
                  </a:schemeClr>
                </a:solidFill>
                <a:latin typeface="Helvetica"/>
                <a:cs typeface="Helvetica"/>
              </a:rPr>
              <a:t>1</a:t>
            </a:r>
            <a:r>
              <a:rPr kumimoji="1" lang="ja-JP" altLang="en-US" sz="2800" smtClean="0">
                <a:solidFill>
                  <a:schemeClr val="accent2">
                    <a:lumMod val="20000"/>
                    <a:lumOff val="80000"/>
                  </a:schemeClr>
                </a:solidFill>
                <a:latin typeface="Helvetica"/>
                <a:cs typeface="Helvetica"/>
              </a:rPr>
              <a:t>つの</a:t>
            </a:r>
            <a:r>
              <a:rPr kumimoji="1" lang="en-US" altLang="ja-JP" sz="2800" smtClean="0">
                <a:solidFill>
                  <a:schemeClr val="accent2">
                    <a:lumMod val="20000"/>
                    <a:lumOff val="80000"/>
                  </a:schemeClr>
                </a:solidFill>
                <a:latin typeface="Helvetica"/>
                <a:cs typeface="Helvetica"/>
              </a:rPr>
              <a:t>TCP</a:t>
            </a:r>
            <a:r>
              <a:rPr kumimoji="1" lang="ja-JP" altLang="en-US" sz="2800" smtClean="0">
                <a:solidFill>
                  <a:schemeClr val="accent2">
                    <a:lumMod val="20000"/>
                    <a:lumOff val="80000"/>
                  </a:schemeClr>
                </a:solidFill>
                <a:latin typeface="Helvetica"/>
                <a:cs typeface="Helvetica"/>
              </a:rPr>
              <a:t>ポートをスキャンする</a:t>
            </a:r>
            <a:r>
              <a:rPr lang="ja-JP" altLang="en-US" sz="2800" smtClean="0">
                <a:solidFill>
                  <a:schemeClr val="accent2">
                    <a:lumMod val="20000"/>
                    <a:lumOff val="80000"/>
                  </a:schemeClr>
                </a:solidFill>
                <a:latin typeface="Helvetica"/>
                <a:cs typeface="Helvetica"/>
              </a:rPr>
              <a:t>の</a:t>
            </a:r>
            <a:r>
              <a:rPr kumimoji="1" lang="ja-JP" altLang="en-US" sz="2800" smtClean="0">
                <a:solidFill>
                  <a:schemeClr val="accent2">
                    <a:lumMod val="20000"/>
                    <a:lumOff val="80000"/>
                  </a:schemeClr>
                </a:solidFill>
                <a:latin typeface="Helvetica"/>
                <a:cs typeface="Helvetica"/>
              </a:rPr>
              <a:t>に</a:t>
            </a:r>
            <a:r>
              <a:rPr kumimoji="1" lang="en-US" altLang="ja-JP" sz="2800" smtClean="0">
                <a:solidFill>
                  <a:schemeClr val="accent2">
                    <a:lumMod val="20000"/>
                    <a:lumOff val="80000"/>
                  </a:schemeClr>
                </a:solidFill>
                <a:latin typeface="Helvetica"/>
                <a:cs typeface="Helvetica"/>
              </a:rPr>
              <a:t>5</a:t>
            </a:r>
            <a:r>
              <a:rPr kumimoji="1" lang="ja-JP" altLang="en-US" sz="2800" smtClean="0">
                <a:solidFill>
                  <a:schemeClr val="accent2">
                    <a:lumMod val="20000"/>
                    <a:lumOff val="80000"/>
                  </a:schemeClr>
                </a:solidFill>
                <a:latin typeface="Helvetica"/>
                <a:cs typeface="Helvetica"/>
              </a:rPr>
              <a:t>分</a:t>
            </a:r>
            <a:endParaRPr kumimoji="1" lang="ja-JP" altLang="en-US" sz="2800">
              <a:solidFill>
                <a:schemeClr val="accent2">
                  <a:lumMod val="20000"/>
                  <a:lumOff val="80000"/>
                </a:schemeClr>
              </a:solidFill>
              <a:latin typeface="Helvetica"/>
              <a:cs typeface="Helvetica"/>
            </a:endParaRPr>
          </a:p>
        </p:txBody>
      </p:sp>
    </p:spTree>
    <p:extLst>
      <p:ext uri="{BB962C8B-B14F-4D97-AF65-F5344CB8AC3E}">
        <p14:creationId xmlns:p14="http://schemas.microsoft.com/office/powerpoint/2010/main" xmlns="" val="144753517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8529" y="163107"/>
            <a:ext cx="7886700" cy="1325563"/>
          </a:xfrm>
        </p:spPr>
        <p:txBody>
          <a:bodyPr/>
          <a:lstStyle/>
          <a:p>
            <a:r>
              <a:rPr lang="en-US" altLang="ja-JP" smtClean="0"/>
              <a:t>Threshold (</a:t>
            </a:r>
            <a:r>
              <a:rPr lang="ja-JP" altLang="en-US" smtClean="0"/>
              <a:t>閾値</a:t>
            </a:r>
            <a:r>
              <a:rPr lang="en-US" altLang="ja-JP" smtClean="0"/>
              <a:t>)</a:t>
            </a:r>
            <a:endParaRPr kumimoji="1" lang="ja-JP" altLang="en-US"/>
          </a:p>
        </p:txBody>
      </p:sp>
      <p:sp>
        <p:nvSpPr>
          <p:cNvPr id="3" name="コンテンツ プレースホルダ 2"/>
          <p:cNvSpPr>
            <a:spLocks noGrp="1"/>
          </p:cNvSpPr>
          <p:nvPr>
            <p:ph idx="1"/>
          </p:nvPr>
        </p:nvSpPr>
        <p:spPr>
          <a:xfrm>
            <a:off x="373468" y="1496015"/>
            <a:ext cx="8419658" cy="4351338"/>
          </a:xfrm>
        </p:spPr>
        <p:txBody>
          <a:bodyPr/>
          <a:lstStyle/>
          <a:p>
            <a:r>
              <a:rPr kumimoji="1" lang="ja-JP" altLang="en-US" smtClean="0"/>
              <a:t>侵入検知システムでは、</a:t>
            </a:r>
            <a:r>
              <a:rPr kumimoji="1" lang="en-US" altLang="ja-JP" smtClean="0"/>
              <a:t>Threshold</a:t>
            </a:r>
            <a:r>
              <a:rPr kumimoji="1" lang="ja-JP" altLang="en-US" smtClean="0"/>
              <a:t>以上の事象を「検知」としてアラート</a:t>
            </a:r>
            <a:endParaRPr kumimoji="1" lang="en-US" altLang="ja-JP" smtClean="0"/>
          </a:p>
          <a:p>
            <a:pPr lvl="1"/>
            <a:r>
              <a:rPr lang="ja-JP" altLang="en-US" smtClean="0"/>
              <a:t>これはインターネットに限った話ではない。誤作動が多い防犯センサなど</a:t>
            </a:r>
            <a:r>
              <a:rPr lang="en-US" altLang="ja-JP" smtClean="0"/>
              <a:t>...</a:t>
            </a:r>
          </a:p>
          <a:p>
            <a:r>
              <a:rPr lang="ja-JP" altLang="en-US" smtClean="0"/>
              <a:t>そして</a:t>
            </a:r>
            <a:r>
              <a:rPr lang="en-US" altLang="ja-JP" smtClean="0"/>
              <a:t>Threshold</a:t>
            </a:r>
            <a:r>
              <a:rPr lang="ja-JP" altLang="en-US" smtClean="0"/>
              <a:t>以下の事象は、</a:t>
            </a:r>
            <a:r>
              <a:rPr lang="en-US" altLang="ja-JP" smtClean="0"/>
              <a:t/>
            </a:r>
            <a:br>
              <a:rPr lang="en-US" altLang="ja-JP" smtClean="0"/>
            </a:br>
            <a:r>
              <a:rPr lang="ja-JP" altLang="en-US" b="1" smtClean="0">
                <a:solidFill>
                  <a:srgbClr val="FF0000"/>
                </a:solidFill>
              </a:rPr>
              <a:t>「存在しない」</a:t>
            </a:r>
            <a:endParaRPr kumimoji="1" lang="ja-JP" altLang="en-US" b="1">
              <a:solidFill>
                <a:srgbClr val="FF00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2" cstate="print">
            <a:extLst>
              <a:ext uri="{28A0092B-C50C-407E-A947-70E740481C1C}">
                <a14:useLocalDpi xmlns:a14="http://schemas.microsoft.com/office/drawing/2010/main" xmlns="" val="0"/>
              </a:ext>
            </a:extLst>
          </a:blip>
          <a:srcRect/>
          <a:stretch/>
        </p:blipFill>
        <p:spPr>
          <a:xfrm>
            <a:off x="11575" y="-115747"/>
            <a:ext cx="9306046" cy="7106856"/>
          </a:xfrm>
          <a:prstGeom prst="rect">
            <a:avLst/>
          </a:prstGeom>
          <a:effectLst>
            <a:outerShdw blurRad="50800" dist="50800" dir="5400000" algn="ctr" rotWithShape="0">
              <a:srgbClr val="000000"/>
            </a:outerShdw>
          </a:effectLst>
        </p:spPr>
      </p:pic>
      <p:sp>
        <p:nvSpPr>
          <p:cNvPr id="5" name="テキスト ボックス 4"/>
          <p:cNvSpPr txBox="1"/>
          <p:nvPr/>
        </p:nvSpPr>
        <p:spPr>
          <a:xfrm>
            <a:off x="1740972" y="790579"/>
            <a:ext cx="6140549" cy="1600438"/>
          </a:xfrm>
          <a:prstGeom prst="rect">
            <a:avLst/>
          </a:prstGeom>
          <a:noFill/>
        </p:spPr>
        <p:txBody>
          <a:bodyPr wrap="square" rtlCol="0">
            <a:spAutoFit/>
          </a:bodyPr>
          <a:lstStyle/>
          <a:p>
            <a:r>
              <a:rPr kumimoji="1" lang="en-US" altLang="ja-JP" sz="5400" smtClean="0">
                <a:ln>
                  <a:solidFill>
                    <a:schemeClr val="bg1">
                      <a:lumMod val="50000"/>
                    </a:schemeClr>
                  </a:solidFill>
                </a:ln>
                <a:solidFill>
                  <a:schemeClr val="accent2">
                    <a:lumMod val="50000"/>
                  </a:schemeClr>
                </a:solidFill>
                <a:latin typeface="Tahoma" panose="020B0604030504040204" pitchFamily="34" charset="0"/>
                <a:cs typeface="Tahoma" panose="020B0604030504040204" pitchFamily="34" charset="0"/>
              </a:rPr>
              <a:t>Minimize</a:t>
            </a:r>
            <a:r>
              <a:rPr kumimoji="1" lang="en-US" altLang="ja-JP" sz="4400" smtClean="0">
                <a:ln>
                  <a:solidFill>
                    <a:schemeClr val="bg1">
                      <a:lumMod val="50000"/>
                    </a:schemeClr>
                  </a:solidFill>
                </a:ln>
                <a:latin typeface="Tahoma" panose="020B0604030504040204" pitchFamily="34" charset="0"/>
                <a:cs typeface="Tahoma" panose="020B0604030504040204" pitchFamily="34" charset="0"/>
              </a:rPr>
              <a:t> the number of ports to scan.</a:t>
            </a:r>
            <a:endParaRPr kumimoji="1" lang="ja-JP" altLang="en-US" sz="4400">
              <a:ln>
                <a:solidFill>
                  <a:schemeClr val="bg1">
                    <a:lumMod val="50000"/>
                  </a:schemeClr>
                </a:solidFill>
              </a:ln>
              <a:latin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xmlns="" val="112782002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図 8" descr="7556111472_b933b2ec64_h.jpg"/>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728113" y="1492427"/>
            <a:ext cx="8686799" cy="6104335"/>
          </a:xfrm>
          <a:prstGeom prst="rect">
            <a:avLst/>
          </a:prstGeom>
        </p:spPr>
      </p:pic>
      <p:sp>
        <p:nvSpPr>
          <p:cNvPr id="5" name="スライド番号プレースホルダー 4"/>
          <p:cNvSpPr>
            <a:spLocks noGrp="1"/>
          </p:cNvSpPr>
          <p:nvPr>
            <p:ph type="sldNum" sz="quarter" idx="12"/>
          </p:nvPr>
        </p:nvSpPr>
        <p:spPr/>
        <p:txBody>
          <a:bodyPr/>
          <a:lstStyle/>
          <a:p>
            <a:fld id="{DF28FB93-0A08-4E7D-8E63-9EFA29F1E093}" type="slidenum">
              <a:rPr lang="en-US" smtClean="0"/>
              <a:pPr/>
              <a:t>2</a:t>
            </a:fld>
            <a:endParaRPr lang="en-US"/>
          </a:p>
        </p:txBody>
      </p:sp>
      <p:sp>
        <p:nvSpPr>
          <p:cNvPr id="7" name="コンテンツ プレースホルダー 2"/>
          <p:cNvSpPr>
            <a:spLocks noGrp="1"/>
          </p:cNvSpPr>
          <p:nvPr>
            <p:ph idx="1"/>
          </p:nvPr>
        </p:nvSpPr>
        <p:spPr>
          <a:xfrm>
            <a:off x="304800" y="1181102"/>
            <a:ext cx="8559800" cy="2832100"/>
          </a:xfrm>
        </p:spPr>
        <p:txBody>
          <a:bodyPr>
            <a:normAutofit fontScale="85000" lnSpcReduction="10000"/>
          </a:bodyPr>
          <a:lstStyle/>
          <a:p>
            <a:pPr>
              <a:lnSpc>
                <a:spcPct val="120000"/>
              </a:lnSpc>
            </a:pPr>
            <a:r>
              <a:rPr kumimoji="1" lang="ja-JP" altLang="en-US" dirty="0" smtClean="0">
                <a:solidFill>
                  <a:srgbClr val="FFFFFF"/>
                </a:solidFill>
              </a:rPr>
              <a:t>セキュリティっぽい</a:t>
            </a:r>
            <a:r>
              <a:rPr kumimoji="1" lang="en-US" altLang="ja-JP" dirty="0" smtClean="0">
                <a:solidFill>
                  <a:srgbClr val="FFFFFF"/>
                </a:solidFill>
                <a:latin typeface="Tahoma"/>
                <a:cs typeface="Tahoma"/>
              </a:rPr>
              <a:t>IT</a:t>
            </a:r>
            <a:r>
              <a:rPr kumimoji="1" lang="ja-JP" altLang="en-US" dirty="0" smtClean="0">
                <a:solidFill>
                  <a:srgbClr val="FFFFFF"/>
                </a:solidFill>
              </a:rPr>
              <a:t>エンジニア</a:t>
            </a:r>
            <a:r>
              <a:rPr kumimoji="1" lang="en-US" altLang="ja-JP" dirty="0" smtClean="0">
                <a:solidFill>
                  <a:srgbClr val="FFFFFF"/>
                </a:solidFill>
                <a:latin typeface="Tahoma"/>
                <a:cs typeface="Tahoma"/>
              </a:rPr>
              <a:t>(pentester)</a:t>
            </a:r>
            <a:endParaRPr kumimoji="1" lang="en-US" altLang="ja-JP" dirty="0">
              <a:solidFill>
                <a:srgbClr val="FFFFFF"/>
              </a:solidFill>
              <a:latin typeface="Tahoma"/>
              <a:cs typeface="Tahoma"/>
            </a:endParaRPr>
          </a:p>
          <a:p>
            <a:pPr>
              <a:lnSpc>
                <a:spcPct val="120000"/>
              </a:lnSpc>
            </a:pPr>
            <a:r>
              <a:rPr lang="en-US" altLang="ja-JP" dirty="0" smtClean="0">
                <a:solidFill>
                  <a:srgbClr val="FFFFFF"/>
                </a:solidFill>
                <a:latin typeface="Tahoma"/>
                <a:cs typeface="Tahoma"/>
              </a:rPr>
              <a:t>Blog </a:t>
            </a:r>
            <a:r>
              <a:rPr lang="en-US" altLang="ja-JP" dirty="0" smtClean="0">
                <a:solidFill>
                  <a:srgbClr val="FFFFFF"/>
                </a:solidFill>
              </a:rPr>
              <a:t>: </a:t>
            </a:r>
            <a:r>
              <a:rPr lang="ja-JP" altLang="en-US" dirty="0" smtClean="0">
                <a:solidFill>
                  <a:srgbClr val="FFFFFF"/>
                </a:solidFill>
              </a:rPr>
              <a:t>ろば電子が詰まっている</a:t>
            </a:r>
            <a:endParaRPr lang="en-US" altLang="ja-JP" dirty="0" smtClean="0">
              <a:solidFill>
                <a:srgbClr val="FFFFFF"/>
              </a:solidFill>
            </a:endParaRPr>
          </a:p>
          <a:p>
            <a:pPr lvl="1">
              <a:lnSpc>
                <a:spcPct val="120000"/>
              </a:lnSpc>
            </a:pPr>
            <a:r>
              <a:rPr lang="en-US" altLang="ja-JP" dirty="0" smtClean="0">
                <a:solidFill>
                  <a:srgbClr val="FFFFFF"/>
                </a:solidFill>
                <a:latin typeface="Tahoma"/>
                <a:cs typeface="Tahoma"/>
              </a:rPr>
              <a:t>http</a:t>
            </a:r>
            <a:r>
              <a:rPr lang="en-US" altLang="ja-JP" dirty="0">
                <a:solidFill>
                  <a:srgbClr val="FFFFFF"/>
                </a:solidFill>
                <a:latin typeface="Tahoma"/>
                <a:cs typeface="Tahoma"/>
              </a:rPr>
              <a:t>://</a:t>
            </a:r>
            <a:r>
              <a:rPr lang="en-US" altLang="ja-JP" dirty="0" err="1">
                <a:solidFill>
                  <a:srgbClr val="FFFFFF"/>
                </a:solidFill>
                <a:latin typeface="Tahoma"/>
                <a:cs typeface="Tahoma"/>
              </a:rPr>
              <a:t>d.hatena.ne.jp</a:t>
            </a:r>
            <a:r>
              <a:rPr lang="en-US" altLang="ja-JP" dirty="0">
                <a:solidFill>
                  <a:srgbClr val="FFFFFF"/>
                </a:solidFill>
                <a:latin typeface="Tahoma"/>
                <a:cs typeface="Tahoma"/>
              </a:rPr>
              <a:t>/ozuma/</a:t>
            </a:r>
          </a:p>
          <a:p>
            <a:pPr>
              <a:lnSpc>
                <a:spcPct val="120000"/>
              </a:lnSpc>
            </a:pPr>
            <a:r>
              <a:rPr kumimoji="1" lang="ja-JP" altLang="en-US" dirty="0">
                <a:solidFill>
                  <a:srgbClr val="FFFFFF"/>
                </a:solidFill>
              </a:rPr>
              <a:t>科学写真家</a:t>
            </a:r>
            <a:r>
              <a:rPr kumimoji="1" lang="en-US" altLang="ja-JP" dirty="0">
                <a:solidFill>
                  <a:srgbClr val="FFFFFF"/>
                </a:solidFill>
              </a:rPr>
              <a:t>(</a:t>
            </a:r>
            <a:r>
              <a:rPr kumimoji="1" lang="ja-JP" altLang="en-US" dirty="0">
                <a:solidFill>
                  <a:srgbClr val="FFFFFF"/>
                </a:solidFill>
              </a:rPr>
              <a:t>と名乗っている</a:t>
            </a:r>
            <a:r>
              <a:rPr kumimoji="1" lang="en-US" altLang="ja-JP" dirty="0">
                <a:solidFill>
                  <a:srgbClr val="FFFFFF"/>
                </a:solidFill>
              </a:rPr>
              <a:t>)</a:t>
            </a:r>
            <a:endParaRPr kumimoji="1" lang="ja-JP" altLang="en-US" dirty="0">
              <a:solidFill>
                <a:srgbClr val="FFFFFF"/>
              </a:solidFill>
            </a:endParaRPr>
          </a:p>
        </p:txBody>
      </p:sp>
      <p:sp>
        <p:nvSpPr>
          <p:cNvPr id="3" name="テキスト ボックス 2"/>
          <p:cNvSpPr txBox="1"/>
          <p:nvPr/>
        </p:nvSpPr>
        <p:spPr>
          <a:xfrm>
            <a:off x="304800" y="38102"/>
            <a:ext cx="3898900" cy="646331"/>
          </a:xfrm>
          <a:prstGeom prst="rect">
            <a:avLst/>
          </a:prstGeom>
          <a:noFill/>
        </p:spPr>
        <p:txBody>
          <a:bodyPr wrap="square" rtlCol="0">
            <a:spAutoFit/>
          </a:bodyPr>
          <a:lstStyle/>
          <a:p>
            <a:r>
              <a:rPr kumimoji="1" lang="en-US" altLang="ja-JP" sz="3600" dirty="0" smtClean="0">
                <a:solidFill>
                  <a:schemeClr val="bg1"/>
                </a:solidFill>
              </a:rPr>
              <a:t>@ozuma5119</a:t>
            </a:r>
            <a:endParaRPr kumimoji="1" lang="ja-JP" altLang="en-US" sz="3600" dirty="0">
              <a:solidFill>
                <a:schemeClr val="bg1"/>
              </a:solidFill>
            </a:endParaRPr>
          </a:p>
        </p:txBody>
      </p:sp>
      <p:cxnSp>
        <p:nvCxnSpPr>
          <p:cNvPr id="10" name="直線コネクタ 9"/>
          <p:cNvCxnSpPr/>
          <p:nvPr/>
        </p:nvCxnSpPr>
        <p:spPr>
          <a:xfrm>
            <a:off x="419100" y="787400"/>
            <a:ext cx="8267700" cy="0"/>
          </a:xfrm>
          <a:prstGeom prst="line">
            <a:avLst/>
          </a:prstGeom>
          <a:ln w="57150" cmpd="sng">
            <a:solidFill>
              <a:srgbClr val="FFF2C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xmlns="" val="403899021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224285" y="132214"/>
            <a:ext cx="8488393" cy="885704"/>
          </a:xfrm>
        </p:spPr>
        <p:txBody>
          <a:bodyPr>
            <a:normAutofit fontScale="90000"/>
          </a:bodyPr>
          <a:lstStyle/>
          <a:p>
            <a:r>
              <a:rPr lang="ja-JP" altLang="en-US" smtClean="0"/>
              <a:t>よくある上位</a:t>
            </a:r>
            <a:r>
              <a:rPr lang="en-US" altLang="ja-JP" smtClean="0"/>
              <a:t>10</a:t>
            </a:r>
            <a:r>
              <a:rPr lang="ja-JP" altLang="en-US" smtClean="0"/>
              <a:t>ポートのみスキャン</a:t>
            </a:r>
            <a:endParaRPr kumimoji="1" lang="ja-JP" altLang="en-US"/>
          </a:p>
        </p:txBody>
      </p:sp>
      <p:sp>
        <p:nvSpPr>
          <p:cNvPr id="4" name="正方形/長方形 3"/>
          <p:cNvSpPr/>
          <p:nvPr/>
        </p:nvSpPr>
        <p:spPr>
          <a:xfrm>
            <a:off x="224286" y="957532"/>
            <a:ext cx="7746522" cy="5762445"/>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2400" smtClean="0">
                <a:latin typeface="Consolas" panose="020B0609020204030204" pitchFamily="49" charset="0"/>
                <a:cs typeface="Consolas" panose="020B0609020204030204" pitchFamily="49" charset="0"/>
              </a:rPr>
              <a:t># </a:t>
            </a:r>
            <a:r>
              <a:rPr lang="en-US" altLang="ja-JP" sz="2400" b="1" smtClean="0">
                <a:solidFill>
                  <a:schemeClr val="accent2">
                    <a:lumMod val="20000"/>
                    <a:lumOff val="80000"/>
                  </a:schemeClr>
                </a:solidFill>
                <a:latin typeface="Consolas" panose="020B0609020204030204" pitchFamily="49" charset="0"/>
                <a:cs typeface="Consolas" panose="020B0609020204030204" pitchFamily="49" charset="0"/>
              </a:rPr>
              <a:t>nmap </a:t>
            </a:r>
            <a:r>
              <a:rPr lang="en-US" altLang="ja-JP" sz="2400" b="1">
                <a:solidFill>
                  <a:schemeClr val="accent2">
                    <a:lumMod val="20000"/>
                    <a:lumOff val="80000"/>
                  </a:schemeClr>
                </a:solidFill>
                <a:latin typeface="Consolas" panose="020B0609020204030204" pitchFamily="49" charset="0"/>
                <a:cs typeface="Consolas" panose="020B0609020204030204" pitchFamily="49" charset="0"/>
              </a:rPr>
              <a:t>-n </a:t>
            </a:r>
            <a:r>
              <a:rPr lang="en-US" altLang="ja-JP" sz="2400" b="1" smtClean="0">
                <a:solidFill>
                  <a:schemeClr val="accent2">
                    <a:lumMod val="20000"/>
                    <a:lumOff val="80000"/>
                  </a:schemeClr>
                </a:solidFill>
                <a:latin typeface="Consolas" panose="020B0609020204030204" pitchFamily="49" charset="0"/>
                <a:cs typeface="Consolas" panose="020B0609020204030204" pitchFamily="49" charset="0"/>
              </a:rPr>
              <a:t>--</a:t>
            </a:r>
            <a:r>
              <a:rPr lang="en-US" altLang="ja-JP" sz="2400" b="1">
                <a:solidFill>
                  <a:schemeClr val="accent2">
                    <a:lumMod val="20000"/>
                    <a:lumOff val="80000"/>
                  </a:schemeClr>
                </a:solidFill>
                <a:latin typeface="Consolas" panose="020B0609020204030204" pitchFamily="49" charset="0"/>
                <a:cs typeface="Consolas" panose="020B0609020204030204" pitchFamily="49" charset="0"/>
              </a:rPr>
              <a:t>top-ports 10 192.168.2.66</a:t>
            </a:r>
          </a:p>
          <a:p>
            <a:r>
              <a:rPr lang="en-US" altLang="ja-JP" sz="2400" smtClean="0">
                <a:latin typeface="Consolas" panose="020B0609020204030204" pitchFamily="49" charset="0"/>
                <a:cs typeface="Consolas" panose="020B0609020204030204" pitchFamily="49" charset="0"/>
              </a:rPr>
              <a:t>......(</a:t>
            </a:r>
            <a:r>
              <a:rPr lang="ja-JP" altLang="en-US" sz="2400" smtClean="0">
                <a:latin typeface="Consolas" panose="020B0609020204030204" pitchFamily="49" charset="0"/>
                <a:cs typeface="Consolas" panose="020B0609020204030204" pitchFamily="49" charset="0"/>
              </a:rPr>
              <a:t>省略</a:t>
            </a:r>
            <a:r>
              <a:rPr lang="en-US" altLang="ja-JP" sz="2400" smtClean="0">
                <a:latin typeface="Consolas" panose="020B0609020204030204" pitchFamily="49" charset="0"/>
                <a:cs typeface="Consolas" panose="020B0609020204030204" pitchFamily="49" charset="0"/>
              </a:rPr>
              <a:t>).....</a:t>
            </a:r>
          </a:p>
          <a:p>
            <a:r>
              <a:rPr lang="en-US" altLang="ja-JP" sz="2400" smtClean="0">
                <a:latin typeface="Consolas" panose="020B0609020204030204" pitchFamily="49" charset="0"/>
                <a:cs typeface="Consolas" panose="020B0609020204030204" pitchFamily="49" charset="0"/>
              </a:rPr>
              <a:t>Host is up (0.00029s latency).</a:t>
            </a:r>
          </a:p>
          <a:p>
            <a:r>
              <a:rPr lang="en-US" altLang="ja-JP" sz="2400" smtClean="0">
                <a:latin typeface="Consolas" panose="020B0609020204030204" pitchFamily="49" charset="0"/>
                <a:cs typeface="Consolas" panose="020B0609020204030204" pitchFamily="49" charset="0"/>
              </a:rPr>
              <a:t>PORT     STATE  SERVICE</a:t>
            </a:r>
          </a:p>
          <a:p>
            <a:r>
              <a:rPr lang="en-US" altLang="ja-JP" sz="2400" smtClean="0">
                <a:latin typeface="Consolas" panose="020B0609020204030204" pitchFamily="49" charset="0"/>
                <a:cs typeface="Consolas" panose="020B0609020204030204" pitchFamily="49" charset="0"/>
              </a:rPr>
              <a:t>21/tcp   open   ftp</a:t>
            </a:r>
          </a:p>
          <a:p>
            <a:r>
              <a:rPr lang="en-US" altLang="ja-JP" sz="2400" smtClean="0">
                <a:latin typeface="Consolas" panose="020B0609020204030204" pitchFamily="49" charset="0"/>
                <a:cs typeface="Consolas" panose="020B0609020204030204" pitchFamily="49" charset="0"/>
              </a:rPr>
              <a:t>22/tcp   open   ssh</a:t>
            </a:r>
          </a:p>
          <a:p>
            <a:r>
              <a:rPr lang="en-US" altLang="ja-JP" sz="2400" smtClean="0">
                <a:latin typeface="Consolas" panose="020B0609020204030204" pitchFamily="49" charset="0"/>
                <a:cs typeface="Consolas" panose="020B0609020204030204" pitchFamily="49" charset="0"/>
              </a:rPr>
              <a:t>23/tcp   closed telnet</a:t>
            </a:r>
          </a:p>
          <a:p>
            <a:r>
              <a:rPr lang="en-US" altLang="ja-JP" sz="2400" smtClean="0">
                <a:latin typeface="Consolas" panose="020B0609020204030204" pitchFamily="49" charset="0"/>
                <a:cs typeface="Consolas" panose="020B0609020204030204" pitchFamily="49" charset="0"/>
              </a:rPr>
              <a:t>25/tcp   closed smtp</a:t>
            </a:r>
          </a:p>
          <a:p>
            <a:r>
              <a:rPr lang="en-US" altLang="ja-JP" sz="2400" smtClean="0">
                <a:latin typeface="Consolas" panose="020B0609020204030204" pitchFamily="49" charset="0"/>
                <a:cs typeface="Consolas" panose="020B0609020204030204" pitchFamily="49" charset="0"/>
              </a:rPr>
              <a:t>80/tcp   open   http</a:t>
            </a:r>
          </a:p>
          <a:p>
            <a:r>
              <a:rPr lang="en-US" altLang="ja-JP" sz="2400" smtClean="0">
                <a:latin typeface="Consolas" panose="020B0609020204030204" pitchFamily="49" charset="0"/>
                <a:cs typeface="Consolas" panose="020B0609020204030204" pitchFamily="49" charset="0"/>
              </a:rPr>
              <a:t>110/tcp  closed pop3</a:t>
            </a:r>
          </a:p>
          <a:p>
            <a:r>
              <a:rPr lang="en-US" altLang="ja-JP" sz="2400" smtClean="0">
                <a:latin typeface="Consolas" panose="020B0609020204030204" pitchFamily="49" charset="0"/>
                <a:cs typeface="Consolas" panose="020B0609020204030204" pitchFamily="49" charset="0"/>
              </a:rPr>
              <a:t>139/tcp  closed netbios-ssn</a:t>
            </a:r>
          </a:p>
          <a:p>
            <a:r>
              <a:rPr lang="en-US" altLang="ja-JP" sz="2400" smtClean="0">
                <a:latin typeface="Consolas" panose="020B0609020204030204" pitchFamily="49" charset="0"/>
                <a:cs typeface="Consolas" panose="020B0609020204030204" pitchFamily="49" charset="0"/>
              </a:rPr>
              <a:t>443/tcp  open   https</a:t>
            </a:r>
          </a:p>
          <a:p>
            <a:r>
              <a:rPr lang="en-US" altLang="ja-JP" sz="2400" smtClean="0">
                <a:latin typeface="Consolas" panose="020B0609020204030204" pitchFamily="49" charset="0"/>
                <a:cs typeface="Consolas" panose="020B0609020204030204" pitchFamily="49" charset="0"/>
              </a:rPr>
              <a:t>445/tcp  closed microsoft-ds</a:t>
            </a:r>
          </a:p>
          <a:p>
            <a:r>
              <a:rPr lang="en-US" altLang="ja-JP" sz="2400" smtClean="0">
                <a:latin typeface="Consolas" panose="020B0609020204030204" pitchFamily="49" charset="0"/>
                <a:cs typeface="Consolas" panose="020B0609020204030204" pitchFamily="49" charset="0"/>
              </a:rPr>
              <a:t>3389/tcp closed ms-wbt-server</a:t>
            </a:r>
          </a:p>
          <a:p>
            <a:r>
              <a:rPr lang="en-US" altLang="ja-JP" sz="2400" smtClean="0">
                <a:latin typeface="Consolas" panose="020B0609020204030204" pitchFamily="49" charset="0"/>
                <a:cs typeface="Consolas" panose="020B0609020204030204" pitchFamily="49" charset="0"/>
              </a:rPr>
              <a:t>MAC Address: 00:0C:29:59:63:7E (VMware)</a:t>
            </a:r>
            <a:endParaRPr lang="en-US" altLang="ja-JP" sz="2400">
              <a:latin typeface="Consolas" panose="020B0609020204030204" pitchFamily="49" charset="0"/>
              <a:cs typeface="Consolas" panose="020B0609020204030204" pitchFamily="49" charset="0"/>
            </a:endParaRPr>
          </a:p>
        </p:txBody>
      </p:sp>
      <p:sp>
        <p:nvSpPr>
          <p:cNvPr id="5" name="正方形/長方形 4"/>
          <p:cNvSpPr/>
          <p:nvPr/>
        </p:nvSpPr>
        <p:spPr>
          <a:xfrm>
            <a:off x="3838753" y="1506675"/>
            <a:ext cx="4977443" cy="673122"/>
          </a:xfrm>
          <a:prstGeom prst="rect">
            <a:avLst/>
          </a:prstGeom>
          <a:solidFill>
            <a:schemeClr val="accent2">
              <a:lumMod val="50000"/>
            </a:schemeClr>
          </a:solidFill>
          <a:ln w="28575" cmpd="sng">
            <a:solidFill>
              <a:schemeClr val="accent4">
                <a:lumMod val="20000"/>
                <a:lumOff val="80000"/>
              </a:schemeClr>
            </a:solidFill>
          </a:ln>
          <a:effectLst>
            <a:glow rad="101600">
              <a:schemeClr val="tx1">
                <a:alpha val="22000"/>
              </a:schemeClr>
            </a:glow>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altLang="ja-JP" sz="3200" b="1" smtClean="0">
                <a:solidFill>
                  <a:schemeClr val="accent2">
                    <a:lumMod val="20000"/>
                    <a:lumOff val="80000"/>
                  </a:schemeClr>
                </a:solidFill>
                <a:latin typeface="Consolas" panose="020B0609020204030204" pitchFamily="49" charset="0"/>
                <a:cs typeface="Consolas" panose="020B0609020204030204" pitchFamily="49" charset="0"/>
              </a:rPr>
              <a:t> --top-ports &lt;number&gt;</a:t>
            </a:r>
            <a:endParaRPr kumimoji="1" lang="ja-JP" altLang="en-US" sz="3200" b="1">
              <a:solidFill>
                <a:schemeClr val="accent2">
                  <a:lumMod val="20000"/>
                  <a:lumOff val="80000"/>
                </a:schemeClr>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xmlns="" val="157019861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図 8"/>
          <p:cNvPicPr>
            <a:picLocks noChangeAspect="1"/>
          </p:cNvPicPr>
          <p:nvPr/>
        </p:nvPicPr>
        <p:blipFill>
          <a:blip r:embed="rId3" cstate="print"/>
          <a:stretch>
            <a:fillRect/>
          </a:stretch>
        </p:blipFill>
        <p:spPr>
          <a:xfrm>
            <a:off x="0" y="-1"/>
            <a:ext cx="9161610" cy="6046237"/>
          </a:xfrm>
          <a:prstGeom prst="rect">
            <a:avLst/>
          </a:prstGeom>
        </p:spPr>
      </p:pic>
      <p:sp>
        <p:nvSpPr>
          <p:cNvPr id="11" name="正方形/長方形 10"/>
          <p:cNvSpPr/>
          <p:nvPr/>
        </p:nvSpPr>
        <p:spPr>
          <a:xfrm>
            <a:off x="1793706" y="6242181"/>
            <a:ext cx="7212438" cy="369332"/>
          </a:xfrm>
          <a:prstGeom prst="rect">
            <a:avLst/>
          </a:prstGeom>
        </p:spPr>
        <p:txBody>
          <a:bodyPr wrap="square">
            <a:spAutoFit/>
          </a:bodyPr>
          <a:lstStyle/>
          <a:p>
            <a:r>
              <a:rPr lang="ja-JP" altLang="en-US" smtClean="0"/>
              <a:t>「NMAP </a:t>
            </a:r>
            <a:r>
              <a:rPr lang="ja-JP" altLang="en-US"/>
              <a:t>NETWORK </a:t>
            </a:r>
            <a:r>
              <a:rPr lang="ja-JP" altLang="en-US" smtClean="0"/>
              <a:t>SCANNING」, </a:t>
            </a:r>
            <a:r>
              <a:rPr lang="ja-JP" altLang="en-US"/>
              <a:t>Gordon "Fyodor" Lyon (2008</a:t>
            </a:r>
            <a:r>
              <a:rPr lang="ja-JP" altLang="en-US" smtClean="0"/>
              <a:t>) より引用</a:t>
            </a:r>
            <a:endParaRPr lang="ja-JP" altLang="en-US"/>
          </a:p>
        </p:txBody>
      </p:sp>
      <p:graphicFrame>
        <p:nvGraphicFramePr>
          <p:cNvPr id="4" name="表 3"/>
          <p:cNvGraphicFramePr>
            <a:graphicFrameLocks noGrp="1"/>
          </p:cNvGraphicFramePr>
          <p:nvPr>
            <p:extLst/>
          </p:nvPr>
        </p:nvGraphicFramePr>
        <p:xfrm>
          <a:off x="4848514" y="1394614"/>
          <a:ext cx="3646900" cy="3078480"/>
        </p:xfrm>
        <a:graphic>
          <a:graphicData uri="http://schemas.openxmlformats.org/drawingml/2006/table">
            <a:tbl>
              <a:tblPr firstRow="1" bandRow="1">
                <a:effectLst>
                  <a:outerShdw blurRad="50800" dist="38100" dir="2700000" algn="tl" rotWithShape="0">
                    <a:prstClr val="black">
                      <a:alpha val="40000"/>
                    </a:prstClr>
                  </a:outerShdw>
                </a:effectLst>
                <a:tableStyleId>{5C22544A-7EE6-4342-B048-85BDC9FD1C3A}</a:tableStyleId>
              </a:tblPr>
              <a:tblGrid>
                <a:gridCol w="1871263"/>
                <a:gridCol w="1775637"/>
              </a:tblGrid>
              <a:tr h="370840">
                <a:tc>
                  <a:txBody>
                    <a:bodyPr/>
                    <a:lstStyle/>
                    <a:p>
                      <a:pPr algn="ctr"/>
                      <a:r>
                        <a:rPr kumimoji="1" lang="ja-JP" altLang="en-US" sz="2000" smtClean="0"/>
                        <a:t>スキャンする</a:t>
                      </a:r>
                      <a:endParaRPr kumimoji="1" lang="en-US" altLang="ja-JP" sz="2000" smtClean="0"/>
                    </a:p>
                    <a:p>
                      <a:pPr algn="ctr"/>
                      <a:r>
                        <a:rPr kumimoji="1" lang="en-US" altLang="ja-JP" sz="2000" smtClean="0"/>
                        <a:t>TCP</a:t>
                      </a:r>
                      <a:r>
                        <a:rPr kumimoji="1" lang="ja-JP" altLang="en-US" sz="2000" smtClean="0"/>
                        <a:t>ポート数</a:t>
                      </a:r>
                      <a:endParaRPr kumimoji="1" lang="ja-JP" altLang="en-US" sz="2000"/>
                    </a:p>
                  </a:txBody>
                  <a:tcPr/>
                </a:tc>
                <a:tc>
                  <a:txBody>
                    <a:bodyPr/>
                    <a:lstStyle/>
                    <a:p>
                      <a:pPr algn="ctr"/>
                      <a:r>
                        <a:rPr kumimoji="1" lang="ja-JP" altLang="en-US" sz="2000" smtClean="0"/>
                        <a:t>カバレッジ</a:t>
                      </a:r>
                      <a:endParaRPr kumimoji="1" lang="en-US" altLang="ja-JP" sz="2000" smtClean="0"/>
                    </a:p>
                    <a:p>
                      <a:pPr algn="ctr"/>
                      <a:r>
                        <a:rPr kumimoji="1" lang="en-US" altLang="ja-JP" sz="2000" smtClean="0"/>
                        <a:t>(</a:t>
                      </a:r>
                      <a:r>
                        <a:rPr kumimoji="1" lang="ja-JP" altLang="en-US" sz="2000" smtClean="0"/>
                        <a:t>網羅率</a:t>
                      </a:r>
                      <a:r>
                        <a:rPr kumimoji="1" lang="en-US" altLang="ja-JP" sz="2000" smtClean="0"/>
                        <a:t>)</a:t>
                      </a:r>
                      <a:endParaRPr kumimoji="1" lang="ja-JP" altLang="en-US" sz="2000"/>
                    </a:p>
                  </a:txBody>
                  <a:tcPr anchor="ctr"/>
                </a:tc>
              </a:tr>
              <a:tr h="370840">
                <a:tc>
                  <a:txBody>
                    <a:bodyPr/>
                    <a:lstStyle/>
                    <a:p>
                      <a:pPr algn="ctr"/>
                      <a:r>
                        <a:rPr kumimoji="1" lang="en-US" altLang="ja-JP" sz="2000" smtClean="0"/>
                        <a:t>10</a:t>
                      </a:r>
                      <a:endParaRPr kumimoji="1" lang="ja-JP" altLang="en-US" sz="2000"/>
                    </a:p>
                  </a:txBody>
                  <a:tcPr/>
                </a:tc>
                <a:tc>
                  <a:txBody>
                    <a:bodyPr/>
                    <a:lstStyle/>
                    <a:p>
                      <a:pPr algn="ctr"/>
                      <a:r>
                        <a:rPr kumimoji="1" lang="en-US" altLang="ja-JP" sz="2000" smtClean="0"/>
                        <a:t>50%</a:t>
                      </a:r>
                      <a:endParaRPr kumimoji="1" lang="ja-JP" altLang="en-US" sz="2000"/>
                    </a:p>
                  </a:txBody>
                  <a:tcPr/>
                </a:tc>
              </a:tr>
              <a:tr h="370840">
                <a:tc>
                  <a:txBody>
                    <a:bodyPr/>
                    <a:lstStyle/>
                    <a:p>
                      <a:pPr algn="ctr"/>
                      <a:r>
                        <a:rPr kumimoji="1" lang="en-US" altLang="ja-JP" sz="2000" smtClean="0"/>
                        <a:t>44</a:t>
                      </a:r>
                      <a:endParaRPr kumimoji="1" lang="ja-JP" altLang="en-US" sz="2000"/>
                    </a:p>
                  </a:txBody>
                  <a:tcPr/>
                </a:tc>
                <a:tc>
                  <a:txBody>
                    <a:bodyPr/>
                    <a:lstStyle/>
                    <a:p>
                      <a:pPr algn="ctr"/>
                      <a:r>
                        <a:rPr kumimoji="1" lang="en-US" altLang="ja-JP" sz="2000" smtClean="0"/>
                        <a:t>70%</a:t>
                      </a:r>
                      <a:endParaRPr kumimoji="1" lang="ja-JP" altLang="en-US" sz="2000"/>
                    </a:p>
                  </a:txBody>
                  <a:tcPr/>
                </a:tc>
              </a:tr>
              <a:tr h="370840">
                <a:tc>
                  <a:txBody>
                    <a:bodyPr/>
                    <a:lstStyle/>
                    <a:p>
                      <a:pPr algn="ctr"/>
                      <a:r>
                        <a:rPr kumimoji="1" lang="en-US" altLang="ja-JP" sz="2000" smtClean="0"/>
                        <a:t>122</a:t>
                      </a:r>
                      <a:endParaRPr kumimoji="1" lang="ja-JP" altLang="en-US" sz="2000"/>
                    </a:p>
                  </a:txBody>
                  <a:tcPr/>
                </a:tc>
                <a:tc>
                  <a:txBody>
                    <a:bodyPr/>
                    <a:lstStyle/>
                    <a:p>
                      <a:pPr algn="ctr"/>
                      <a:r>
                        <a:rPr kumimoji="1" lang="en-US" altLang="ja-JP" sz="2000" smtClean="0"/>
                        <a:t>80%</a:t>
                      </a:r>
                      <a:endParaRPr kumimoji="1" lang="ja-JP" altLang="en-US" sz="2000"/>
                    </a:p>
                  </a:txBody>
                  <a:tcPr/>
                </a:tc>
              </a:tr>
              <a:tr h="370840">
                <a:tc>
                  <a:txBody>
                    <a:bodyPr/>
                    <a:lstStyle/>
                    <a:p>
                      <a:pPr algn="ctr"/>
                      <a:r>
                        <a:rPr kumimoji="1" lang="en-US" altLang="ja-JP" sz="2000" smtClean="0"/>
                        <a:t>576</a:t>
                      </a:r>
                      <a:endParaRPr kumimoji="1" lang="ja-JP" altLang="en-US" sz="2000"/>
                    </a:p>
                  </a:txBody>
                  <a:tcPr>
                    <a:solidFill>
                      <a:schemeClr val="accent1">
                        <a:lumMod val="20000"/>
                        <a:lumOff val="80000"/>
                      </a:schemeClr>
                    </a:solidFill>
                  </a:tcPr>
                </a:tc>
                <a:tc>
                  <a:txBody>
                    <a:bodyPr/>
                    <a:lstStyle/>
                    <a:p>
                      <a:pPr algn="ctr"/>
                      <a:r>
                        <a:rPr kumimoji="1" lang="en-US" altLang="ja-JP" sz="2000" smtClean="0"/>
                        <a:t>90%</a:t>
                      </a:r>
                      <a:endParaRPr kumimoji="1" lang="ja-JP" altLang="en-US" sz="2000"/>
                    </a:p>
                  </a:txBody>
                  <a:tcPr>
                    <a:solidFill>
                      <a:schemeClr val="accent1">
                        <a:lumMod val="20000"/>
                        <a:lumOff val="80000"/>
                      </a:schemeClr>
                    </a:solidFill>
                  </a:tcPr>
                </a:tc>
              </a:tr>
              <a:tr h="370840">
                <a:tc>
                  <a:txBody>
                    <a:bodyPr/>
                    <a:lstStyle/>
                    <a:p>
                      <a:pPr algn="ctr"/>
                      <a:r>
                        <a:rPr kumimoji="1" lang="en-US" altLang="ja-JP" sz="2000" smtClean="0"/>
                        <a:t>3328</a:t>
                      </a:r>
                      <a:endParaRPr kumimoji="1" lang="ja-JP" altLang="en-US" sz="2000"/>
                    </a:p>
                  </a:txBody>
                  <a:tcPr/>
                </a:tc>
                <a:tc>
                  <a:txBody>
                    <a:bodyPr/>
                    <a:lstStyle/>
                    <a:p>
                      <a:pPr algn="ctr"/>
                      <a:r>
                        <a:rPr kumimoji="1" lang="en-US" altLang="ja-JP" sz="2000" smtClean="0"/>
                        <a:t>99%</a:t>
                      </a:r>
                      <a:endParaRPr kumimoji="1" lang="ja-JP" altLang="en-US" sz="2000"/>
                    </a:p>
                  </a:txBody>
                  <a:tcPr/>
                </a:tc>
              </a:tr>
              <a:tr h="370840">
                <a:tc>
                  <a:txBody>
                    <a:bodyPr/>
                    <a:lstStyle/>
                    <a:p>
                      <a:pPr algn="ctr"/>
                      <a:r>
                        <a:rPr kumimoji="1" lang="en-US" altLang="ja-JP" sz="2000" smtClean="0"/>
                        <a:t>65536</a:t>
                      </a:r>
                      <a:endParaRPr kumimoji="1" lang="ja-JP" altLang="en-US" sz="2000"/>
                    </a:p>
                  </a:txBody>
                  <a:tcPr/>
                </a:tc>
                <a:tc>
                  <a:txBody>
                    <a:bodyPr/>
                    <a:lstStyle/>
                    <a:p>
                      <a:pPr algn="ctr"/>
                      <a:r>
                        <a:rPr kumimoji="1" lang="en-US" altLang="ja-JP" sz="2000" smtClean="0"/>
                        <a:t>100%</a:t>
                      </a:r>
                      <a:endParaRPr kumimoji="1" lang="ja-JP" altLang="en-US" sz="2000"/>
                    </a:p>
                  </a:txBody>
                  <a:tcPr/>
                </a:tc>
              </a:tr>
            </a:tbl>
          </a:graphicData>
        </a:graphic>
      </p:graphicFrame>
    </p:spTree>
    <p:extLst>
      <p:ext uri="{BB962C8B-B14F-4D97-AF65-F5344CB8AC3E}">
        <p14:creationId xmlns:p14="http://schemas.microsoft.com/office/powerpoint/2010/main" xmlns="" val="14240968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図 8"/>
          <p:cNvPicPr>
            <a:picLocks noChangeAspect="1"/>
          </p:cNvPicPr>
          <p:nvPr/>
        </p:nvPicPr>
        <p:blipFill>
          <a:blip r:embed="rId3" cstate="print"/>
          <a:stretch>
            <a:fillRect/>
          </a:stretch>
        </p:blipFill>
        <p:spPr>
          <a:xfrm>
            <a:off x="0" y="-1"/>
            <a:ext cx="9161610" cy="6046237"/>
          </a:xfrm>
          <a:prstGeom prst="rect">
            <a:avLst/>
          </a:prstGeom>
        </p:spPr>
      </p:pic>
      <p:sp>
        <p:nvSpPr>
          <p:cNvPr id="11" name="正方形/長方形 10"/>
          <p:cNvSpPr/>
          <p:nvPr/>
        </p:nvSpPr>
        <p:spPr>
          <a:xfrm>
            <a:off x="1793706" y="6242181"/>
            <a:ext cx="7212438" cy="369332"/>
          </a:xfrm>
          <a:prstGeom prst="rect">
            <a:avLst/>
          </a:prstGeom>
        </p:spPr>
        <p:txBody>
          <a:bodyPr wrap="square">
            <a:spAutoFit/>
          </a:bodyPr>
          <a:lstStyle/>
          <a:p>
            <a:r>
              <a:rPr lang="ja-JP" altLang="en-US" smtClean="0"/>
              <a:t>「NMAP </a:t>
            </a:r>
            <a:r>
              <a:rPr lang="ja-JP" altLang="en-US"/>
              <a:t>NETWORK </a:t>
            </a:r>
            <a:r>
              <a:rPr lang="ja-JP" altLang="en-US" smtClean="0"/>
              <a:t>SCANNING」, </a:t>
            </a:r>
            <a:r>
              <a:rPr lang="ja-JP" altLang="en-US"/>
              <a:t>Gordon "Fyodor" Lyon (2008</a:t>
            </a:r>
            <a:r>
              <a:rPr lang="ja-JP" altLang="en-US" smtClean="0"/>
              <a:t>) より引用</a:t>
            </a:r>
            <a:endParaRPr lang="ja-JP" altLang="en-US"/>
          </a:p>
        </p:txBody>
      </p:sp>
      <p:graphicFrame>
        <p:nvGraphicFramePr>
          <p:cNvPr id="4" name="表 3"/>
          <p:cNvGraphicFramePr>
            <a:graphicFrameLocks noGrp="1"/>
          </p:cNvGraphicFramePr>
          <p:nvPr>
            <p:extLst/>
          </p:nvPr>
        </p:nvGraphicFramePr>
        <p:xfrm>
          <a:off x="4848514" y="1394614"/>
          <a:ext cx="3646900" cy="3078480"/>
        </p:xfrm>
        <a:graphic>
          <a:graphicData uri="http://schemas.openxmlformats.org/drawingml/2006/table">
            <a:tbl>
              <a:tblPr firstRow="1" bandRow="1">
                <a:effectLst>
                  <a:outerShdw blurRad="50800" dist="38100" dir="2700000" algn="tl" rotWithShape="0">
                    <a:prstClr val="black">
                      <a:alpha val="40000"/>
                    </a:prstClr>
                  </a:outerShdw>
                </a:effectLst>
                <a:tableStyleId>{5C22544A-7EE6-4342-B048-85BDC9FD1C3A}</a:tableStyleId>
              </a:tblPr>
              <a:tblGrid>
                <a:gridCol w="1871263"/>
                <a:gridCol w="1775637"/>
              </a:tblGrid>
              <a:tr h="370840">
                <a:tc>
                  <a:txBody>
                    <a:bodyPr/>
                    <a:lstStyle/>
                    <a:p>
                      <a:pPr algn="ctr"/>
                      <a:r>
                        <a:rPr kumimoji="1" lang="ja-JP" altLang="en-US" sz="2000" smtClean="0"/>
                        <a:t>スキャンする</a:t>
                      </a:r>
                      <a:endParaRPr kumimoji="1" lang="en-US" altLang="ja-JP" sz="2000" smtClean="0"/>
                    </a:p>
                    <a:p>
                      <a:pPr algn="ctr"/>
                      <a:r>
                        <a:rPr kumimoji="1" lang="en-US" altLang="ja-JP" sz="2000" smtClean="0"/>
                        <a:t>TCP</a:t>
                      </a:r>
                      <a:r>
                        <a:rPr kumimoji="1" lang="ja-JP" altLang="en-US" sz="2000" smtClean="0"/>
                        <a:t>ポート数</a:t>
                      </a:r>
                      <a:endParaRPr kumimoji="1" lang="ja-JP" altLang="en-US" sz="2000"/>
                    </a:p>
                  </a:txBody>
                  <a:tcPr/>
                </a:tc>
                <a:tc>
                  <a:txBody>
                    <a:bodyPr/>
                    <a:lstStyle/>
                    <a:p>
                      <a:pPr algn="ctr"/>
                      <a:r>
                        <a:rPr kumimoji="1" lang="ja-JP" altLang="en-US" sz="2000" smtClean="0"/>
                        <a:t>カバレッジ</a:t>
                      </a:r>
                      <a:endParaRPr kumimoji="1" lang="en-US" altLang="ja-JP" sz="2000" smtClean="0"/>
                    </a:p>
                    <a:p>
                      <a:pPr algn="ctr"/>
                      <a:r>
                        <a:rPr kumimoji="1" lang="en-US" altLang="ja-JP" sz="2000" smtClean="0"/>
                        <a:t>(</a:t>
                      </a:r>
                      <a:r>
                        <a:rPr kumimoji="1" lang="ja-JP" altLang="en-US" sz="2000" smtClean="0"/>
                        <a:t>網羅率</a:t>
                      </a:r>
                      <a:r>
                        <a:rPr kumimoji="1" lang="en-US" altLang="ja-JP" sz="2000" smtClean="0"/>
                        <a:t>)</a:t>
                      </a:r>
                      <a:endParaRPr kumimoji="1" lang="ja-JP" altLang="en-US" sz="2000"/>
                    </a:p>
                  </a:txBody>
                  <a:tcPr anchor="ctr"/>
                </a:tc>
              </a:tr>
              <a:tr h="370840">
                <a:tc>
                  <a:txBody>
                    <a:bodyPr/>
                    <a:lstStyle/>
                    <a:p>
                      <a:pPr algn="ctr"/>
                      <a:r>
                        <a:rPr kumimoji="1" lang="en-US" altLang="ja-JP" sz="2000" smtClean="0"/>
                        <a:t>10</a:t>
                      </a:r>
                      <a:endParaRPr kumimoji="1" lang="ja-JP" altLang="en-US" sz="2000"/>
                    </a:p>
                  </a:txBody>
                  <a:tcPr/>
                </a:tc>
                <a:tc>
                  <a:txBody>
                    <a:bodyPr/>
                    <a:lstStyle/>
                    <a:p>
                      <a:pPr algn="ctr"/>
                      <a:r>
                        <a:rPr kumimoji="1" lang="en-US" altLang="ja-JP" sz="2000" smtClean="0"/>
                        <a:t>50%</a:t>
                      </a:r>
                      <a:endParaRPr kumimoji="1" lang="ja-JP" altLang="en-US" sz="2000"/>
                    </a:p>
                  </a:txBody>
                  <a:tcPr/>
                </a:tc>
              </a:tr>
              <a:tr h="370840">
                <a:tc>
                  <a:txBody>
                    <a:bodyPr/>
                    <a:lstStyle/>
                    <a:p>
                      <a:pPr algn="ctr"/>
                      <a:r>
                        <a:rPr kumimoji="1" lang="en-US" altLang="ja-JP" sz="2000" smtClean="0"/>
                        <a:t>44</a:t>
                      </a:r>
                      <a:endParaRPr kumimoji="1" lang="ja-JP" altLang="en-US" sz="2000"/>
                    </a:p>
                  </a:txBody>
                  <a:tcPr/>
                </a:tc>
                <a:tc>
                  <a:txBody>
                    <a:bodyPr/>
                    <a:lstStyle/>
                    <a:p>
                      <a:pPr algn="ctr"/>
                      <a:r>
                        <a:rPr kumimoji="1" lang="en-US" altLang="ja-JP" sz="2000" smtClean="0"/>
                        <a:t>70%</a:t>
                      </a:r>
                      <a:endParaRPr kumimoji="1" lang="ja-JP" altLang="en-US" sz="2000"/>
                    </a:p>
                  </a:txBody>
                  <a:tcPr/>
                </a:tc>
              </a:tr>
              <a:tr h="370840">
                <a:tc>
                  <a:txBody>
                    <a:bodyPr/>
                    <a:lstStyle/>
                    <a:p>
                      <a:pPr algn="ctr"/>
                      <a:r>
                        <a:rPr kumimoji="1" lang="en-US" altLang="ja-JP" sz="2000" smtClean="0"/>
                        <a:t>122</a:t>
                      </a:r>
                      <a:endParaRPr kumimoji="1" lang="ja-JP" altLang="en-US" sz="2000"/>
                    </a:p>
                  </a:txBody>
                  <a:tcPr/>
                </a:tc>
                <a:tc>
                  <a:txBody>
                    <a:bodyPr/>
                    <a:lstStyle/>
                    <a:p>
                      <a:pPr algn="ctr"/>
                      <a:r>
                        <a:rPr kumimoji="1" lang="en-US" altLang="ja-JP" sz="2000" smtClean="0"/>
                        <a:t>80%</a:t>
                      </a:r>
                      <a:endParaRPr kumimoji="1" lang="ja-JP" altLang="en-US" sz="2000"/>
                    </a:p>
                  </a:txBody>
                  <a:tcPr/>
                </a:tc>
              </a:tr>
              <a:tr h="370840">
                <a:tc>
                  <a:txBody>
                    <a:bodyPr/>
                    <a:lstStyle/>
                    <a:p>
                      <a:pPr algn="ctr"/>
                      <a:r>
                        <a:rPr kumimoji="1" lang="en-US" altLang="ja-JP" sz="2000" smtClean="0"/>
                        <a:t>576</a:t>
                      </a:r>
                      <a:endParaRPr kumimoji="1" lang="ja-JP" altLang="en-US" sz="2000"/>
                    </a:p>
                  </a:txBody>
                  <a:tcPr>
                    <a:solidFill>
                      <a:schemeClr val="accent1">
                        <a:lumMod val="20000"/>
                        <a:lumOff val="80000"/>
                      </a:schemeClr>
                    </a:solidFill>
                  </a:tcPr>
                </a:tc>
                <a:tc>
                  <a:txBody>
                    <a:bodyPr/>
                    <a:lstStyle/>
                    <a:p>
                      <a:pPr algn="ctr"/>
                      <a:r>
                        <a:rPr kumimoji="1" lang="en-US" altLang="ja-JP" sz="2000" smtClean="0"/>
                        <a:t>90%</a:t>
                      </a:r>
                      <a:endParaRPr kumimoji="1" lang="ja-JP" altLang="en-US" sz="2000"/>
                    </a:p>
                  </a:txBody>
                  <a:tcPr>
                    <a:solidFill>
                      <a:schemeClr val="accent1">
                        <a:lumMod val="20000"/>
                        <a:lumOff val="80000"/>
                      </a:schemeClr>
                    </a:solidFill>
                  </a:tcPr>
                </a:tc>
              </a:tr>
              <a:tr h="370840">
                <a:tc>
                  <a:txBody>
                    <a:bodyPr/>
                    <a:lstStyle/>
                    <a:p>
                      <a:pPr algn="ctr"/>
                      <a:r>
                        <a:rPr kumimoji="1" lang="en-US" altLang="ja-JP" sz="2000" smtClean="0"/>
                        <a:t>3328</a:t>
                      </a:r>
                      <a:endParaRPr kumimoji="1" lang="ja-JP" altLang="en-US" sz="2000"/>
                    </a:p>
                  </a:txBody>
                  <a:tcPr/>
                </a:tc>
                <a:tc>
                  <a:txBody>
                    <a:bodyPr/>
                    <a:lstStyle/>
                    <a:p>
                      <a:pPr algn="ctr"/>
                      <a:r>
                        <a:rPr kumimoji="1" lang="en-US" altLang="ja-JP" sz="2000" smtClean="0"/>
                        <a:t>99%</a:t>
                      </a:r>
                      <a:endParaRPr kumimoji="1" lang="ja-JP" altLang="en-US" sz="2000"/>
                    </a:p>
                  </a:txBody>
                  <a:tcPr/>
                </a:tc>
              </a:tr>
              <a:tr h="370840">
                <a:tc>
                  <a:txBody>
                    <a:bodyPr/>
                    <a:lstStyle/>
                    <a:p>
                      <a:pPr algn="ctr"/>
                      <a:r>
                        <a:rPr kumimoji="1" lang="en-US" altLang="ja-JP" sz="2000" smtClean="0"/>
                        <a:t>65536</a:t>
                      </a:r>
                      <a:endParaRPr kumimoji="1" lang="ja-JP" altLang="en-US" sz="2000"/>
                    </a:p>
                  </a:txBody>
                  <a:tcPr/>
                </a:tc>
                <a:tc>
                  <a:txBody>
                    <a:bodyPr/>
                    <a:lstStyle/>
                    <a:p>
                      <a:pPr algn="ctr"/>
                      <a:r>
                        <a:rPr kumimoji="1" lang="en-US" altLang="ja-JP" sz="2000" smtClean="0"/>
                        <a:t>100%</a:t>
                      </a:r>
                      <a:endParaRPr kumimoji="1" lang="ja-JP" altLang="en-US" sz="2000"/>
                    </a:p>
                  </a:txBody>
                  <a:tcPr/>
                </a:tc>
              </a:tr>
            </a:tbl>
          </a:graphicData>
        </a:graphic>
      </p:graphicFrame>
      <p:cxnSp>
        <p:nvCxnSpPr>
          <p:cNvPr id="5" name="直線矢印コネクタ 4"/>
          <p:cNvCxnSpPr/>
          <p:nvPr/>
        </p:nvCxnSpPr>
        <p:spPr>
          <a:xfrm flipH="1" flipV="1">
            <a:off x="1278294" y="2904987"/>
            <a:ext cx="830073" cy="118130"/>
          </a:xfrm>
          <a:prstGeom prst="straightConnector1">
            <a:avLst/>
          </a:prstGeom>
          <a:ln w="5715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cxnSp>
        <p:nvCxnSpPr>
          <p:cNvPr id="7" name="直線矢印コネクタ 6"/>
          <p:cNvCxnSpPr/>
          <p:nvPr/>
        </p:nvCxnSpPr>
        <p:spPr>
          <a:xfrm flipH="1" flipV="1">
            <a:off x="2419739" y="1200595"/>
            <a:ext cx="547396" cy="460254"/>
          </a:xfrm>
          <a:prstGeom prst="straightConnector1">
            <a:avLst/>
          </a:prstGeom>
          <a:ln w="57150" cmpd="sng">
            <a:solidFill>
              <a:srgbClr val="FF0000"/>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xmlns="" val="14240968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7"/>
            <a:ext cx="7886700" cy="900148"/>
          </a:xfrm>
        </p:spPr>
        <p:txBody>
          <a:bodyPr/>
          <a:lstStyle/>
          <a:p>
            <a:r>
              <a:rPr lang="ja-JP" altLang="en-US" smtClean="0"/>
              <a:t>さらなる隠密スキャン</a:t>
            </a:r>
            <a:endParaRPr kumimoji="1" lang="ja-JP" altLang="en-US"/>
          </a:p>
        </p:txBody>
      </p:sp>
      <p:sp>
        <p:nvSpPr>
          <p:cNvPr id="3" name="コンテンツ プレースホルダ 2"/>
          <p:cNvSpPr>
            <a:spLocks noGrp="1"/>
          </p:cNvSpPr>
          <p:nvPr>
            <p:ph idx="1"/>
          </p:nvPr>
        </p:nvSpPr>
        <p:spPr>
          <a:xfrm>
            <a:off x="639283" y="1666136"/>
            <a:ext cx="7886700" cy="4351338"/>
          </a:xfrm>
        </p:spPr>
        <p:txBody>
          <a:bodyPr/>
          <a:lstStyle/>
          <a:p>
            <a:r>
              <a:rPr kumimoji="1" lang="ja-JP" altLang="en-US" smtClean="0"/>
              <a:t>キーワードだけ紹介</a:t>
            </a:r>
            <a:endParaRPr kumimoji="1" lang="en-US" altLang="ja-JP" smtClean="0"/>
          </a:p>
          <a:p>
            <a:pPr lvl="1"/>
            <a:r>
              <a:rPr lang="en-US" altLang="ja-JP" smtClean="0"/>
              <a:t>TCP Idle Scan (-sI)</a:t>
            </a:r>
          </a:p>
          <a:p>
            <a:pPr lvl="1"/>
            <a:r>
              <a:rPr lang="en-US" altLang="ja-JP" smtClean="0"/>
              <a:t>FTP</a:t>
            </a:r>
            <a:r>
              <a:rPr lang="ja-JP" altLang="en-US" smtClean="0"/>
              <a:t>バウンススキャン</a:t>
            </a:r>
            <a:r>
              <a:rPr lang="en-US" altLang="ja-JP" smtClean="0"/>
              <a:t> (-b)  [</a:t>
            </a:r>
            <a:r>
              <a:rPr lang="ja-JP" altLang="en-US" smtClean="0"/>
              <a:t>古典</a:t>
            </a:r>
            <a:r>
              <a:rPr lang="en-US" altLang="ja-JP" smtClean="0"/>
              <a:t>]</a:t>
            </a:r>
          </a:p>
          <a:p>
            <a:pPr lvl="1"/>
            <a:r>
              <a:rPr kumimoji="1" lang="ja-JP" altLang="en-US" smtClean="0"/>
              <a:t>デコイ</a:t>
            </a:r>
            <a:r>
              <a:rPr kumimoji="1" lang="en-US" altLang="ja-JP" smtClean="0"/>
              <a:t>(</a:t>
            </a:r>
            <a:r>
              <a:rPr lang="ja-JP" altLang="en-US" smtClean="0"/>
              <a:t>囮</a:t>
            </a:r>
            <a:r>
              <a:rPr lang="en-US" altLang="ja-JP" smtClean="0"/>
              <a:t>) (-D)</a:t>
            </a:r>
          </a:p>
          <a:p>
            <a:pPr lvl="1"/>
            <a:r>
              <a:rPr kumimoji="1" lang="en-US" altLang="ja-JP" smtClean="0"/>
              <a:t>MAC</a:t>
            </a:r>
            <a:r>
              <a:rPr kumimoji="1" lang="ja-JP" altLang="en-US" smtClean="0"/>
              <a:t>アドレス偽装 </a:t>
            </a:r>
            <a:r>
              <a:rPr lang="en-US" altLang="ja-JP" smtClean="0"/>
              <a:t>(--spoof-mac)</a:t>
            </a:r>
            <a:endParaRPr kumimoji="1" lang="ja-JP"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a:stretch>
            <a:fillRect/>
          </a:stretch>
        </p:blipFill>
        <p:spPr bwMode="auto">
          <a:xfrm>
            <a:off x="-152400" y="370114"/>
            <a:ext cx="7932911" cy="5257800"/>
          </a:xfrm>
          <a:prstGeom prst="rect">
            <a:avLst/>
          </a:prstGeom>
          <a:noFill/>
          <a:ln w="9525">
            <a:noFill/>
            <a:miter lim="800000"/>
            <a:headEnd/>
            <a:tailEnd/>
          </a:ln>
        </p:spPr>
      </p:pic>
      <p:sp>
        <p:nvSpPr>
          <p:cNvPr id="6" name="テキスト ボックス 5"/>
          <p:cNvSpPr txBox="1"/>
          <p:nvPr/>
        </p:nvSpPr>
        <p:spPr>
          <a:xfrm>
            <a:off x="5072915" y="1606079"/>
            <a:ext cx="2933402" cy="923330"/>
          </a:xfrm>
          <a:prstGeom prst="rect">
            <a:avLst/>
          </a:prstGeom>
          <a:noFill/>
        </p:spPr>
        <p:txBody>
          <a:bodyPr wrap="square" rtlCol="0">
            <a:spAutoFit/>
          </a:bodyPr>
          <a:lstStyle/>
          <a:p>
            <a:r>
              <a:rPr kumimoji="1" lang="ja-JP" altLang="en-US" sz="5400" smtClean="0">
                <a:ln>
                  <a:solidFill>
                    <a:schemeClr val="bg1">
                      <a:lumMod val="50000"/>
                    </a:schemeClr>
                  </a:solidFill>
                </a:ln>
                <a:solidFill>
                  <a:schemeClr val="accent2">
                    <a:lumMod val="20000"/>
                    <a:lumOff val="80000"/>
                  </a:schemeClr>
                </a:solidFill>
                <a:latin typeface="Tahoma" panose="020B0604030504040204" pitchFamily="34" charset="0"/>
                <a:cs typeface="Tahoma" panose="020B0604030504040204" pitchFamily="34" charset="0"/>
              </a:rPr>
              <a:t>第二部</a:t>
            </a:r>
            <a:endParaRPr kumimoji="1" lang="ja-JP" altLang="en-US" sz="5400">
              <a:ln>
                <a:solidFill>
                  <a:schemeClr val="bg1">
                    <a:lumMod val="50000"/>
                  </a:schemeClr>
                </a:solidFill>
              </a:ln>
              <a:solidFill>
                <a:schemeClr val="accent2">
                  <a:lumMod val="20000"/>
                  <a:lumOff val="80000"/>
                </a:schemeClr>
              </a:solidFill>
              <a:latin typeface="Tahoma" panose="020B0604030504040204" pitchFamily="34" charset="0"/>
              <a:cs typeface="Tahoma" panose="020B0604030504040204" pitchFamily="34" charset="0"/>
            </a:endParaRPr>
          </a:p>
        </p:txBody>
      </p:sp>
      <p:sp>
        <p:nvSpPr>
          <p:cNvPr id="7" name="テキスト ボックス 6"/>
          <p:cNvSpPr txBox="1"/>
          <p:nvPr/>
        </p:nvSpPr>
        <p:spPr>
          <a:xfrm>
            <a:off x="887231" y="4310292"/>
            <a:ext cx="7650712" cy="923330"/>
          </a:xfrm>
          <a:prstGeom prst="rect">
            <a:avLst/>
          </a:prstGeom>
          <a:noFill/>
        </p:spPr>
        <p:txBody>
          <a:bodyPr wrap="square" rtlCol="0">
            <a:spAutoFit/>
          </a:bodyPr>
          <a:lstStyle/>
          <a:p>
            <a:r>
              <a:rPr lang="ja-JP" altLang="en-US" sz="5400" smtClean="0">
                <a:ln>
                  <a:solidFill>
                    <a:schemeClr val="bg1">
                      <a:lumMod val="50000"/>
                    </a:schemeClr>
                  </a:solidFill>
                </a:ln>
                <a:solidFill>
                  <a:schemeClr val="accent2">
                    <a:lumMod val="20000"/>
                    <a:lumOff val="80000"/>
                  </a:schemeClr>
                </a:solidFill>
                <a:latin typeface="Tahoma" panose="020B0604030504040204" pitchFamily="34" charset="0"/>
                <a:cs typeface="Tahoma" panose="020B0604030504040204" pitchFamily="34" charset="0"/>
              </a:rPr>
              <a:t>科学忍法・</a:t>
            </a:r>
            <a:r>
              <a:rPr lang="en-US" altLang="ja-JP" sz="5400" smtClean="0">
                <a:ln>
                  <a:solidFill>
                    <a:schemeClr val="bg1">
                      <a:lumMod val="50000"/>
                    </a:schemeClr>
                  </a:solidFill>
                </a:ln>
                <a:solidFill>
                  <a:schemeClr val="accent2">
                    <a:lumMod val="20000"/>
                    <a:lumOff val="80000"/>
                  </a:schemeClr>
                </a:solidFill>
                <a:latin typeface="Tahoma" panose="020B0604030504040204" pitchFamily="34" charset="0"/>
                <a:cs typeface="Tahoma" panose="020B0604030504040204" pitchFamily="34" charset="0"/>
              </a:rPr>
              <a:t>ssh</a:t>
            </a:r>
            <a:r>
              <a:rPr lang="ja-JP" altLang="en-US" sz="5400" smtClean="0">
                <a:ln>
                  <a:solidFill>
                    <a:schemeClr val="bg1">
                      <a:lumMod val="50000"/>
                    </a:schemeClr>
                  </a:solidFill>
                </a:ln>
                <a:solidFill>
                  <a:schemeClr val="accent2">
                    <a:lumMod val="20000"/>
                    <a:lumOff val="80000"/>
                  </a:schemeClr>
                </a:solidFill>
                <a:latin typeface="Tahoma" panose="020B0604030504040204" pitchFamily="34" charset="0"/>
                <a:cs typeface="Tahoma" panose="020B0604030504040204" pitchFamily="34" charset="0"/>
              </a:rPr>
              <a:t>分身の術</a:t>
            </a:r>
            <a:endParaRPr kumimoji="1" lang="ja-JP" altLang="en-US" sz="5400">
              <a:ln>
                <a:solidFill>
                  <a:schemeClr val="bg1">
                    <a:lumMod val="50000"/>
                  </a:schemeClr>
                </a:solidFill>
              </a:ln>
              <a:solidFill>
                <a:schemeClr val="accent2">
                  <a:lumMod val="20000"/>
                  <a:lumOff val="80000"/>
                </a:schemeClr>
              </a:solidFill>
              <a:latin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xmlns="" val="159036785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2" cstate="print">
            <a:extLst>
              <a:ext uri="{28A0092B-C50C-407E-A947-70E740481C1C}">
                <a14:useLocalDpi xmlns:a14="http://schemas.microsoft.com/office/drawing/2010/main" xmlns="" val="0"/>
              </a:ext>
            </a:extLst>
          </a:blip>
          <a:srcRect/>
          <a:stretch/>
        </p:blipFill>
        <p:spPr>
          <a:xfrm>
            <a:off x="11575" y="-115747"/>
            <a:ext cx="9306046" cy="7106856"/>
          </a:xfrm>
          <a:prstGeom prst="rect">
            <a:avLst/>
          </a:prstGeom>
          <a:effectLst>
            <a:outerShdw blurRad="50800" dist="50800" dir="5400000" algn="ctr" rotWithShape="0">
              <a:srgbClr val="000000"/>
            </a:outerShdw>
          </a:effectLst>
        </p:spPr>
      </p:pic>
      <p:sp>
        <p:nvSpPr>
          <p:cNvPr id="5" name="テキスト ボックス 4"/>
          <p:cNvSpPr txBox="1"/>
          <p:nvPr/>
        </p:nvSpPr>
        <p:spPr>
          <a:xfrm>
            <a:off x="536022" y="399581"/>
            <a:ext cx="7299973" cy="923330"/>
          </a:xfrm>
          <a:prstGeom prst="rect">
            <a:avLst/>
          </a:prstGeom>
          <a:noFill/>
        </p:spPr>
        <p:txBody>
          <a:bodyPr wrap="square" rtlCol="0">
            <a:spAutoFit/>
          </a:bodyPr>
          <a:lstStyle/>
          <a:p>
            <a:r>
              <a:rPr lang="en-US" altLang="ja-JP" sz="5400" smtClean="0">
                <a:ln>
                  <a:solidFill>
                    <a:schemeClr val="bg1">
                      <a:lumMod val="50000"/>
                    </a:schemeClr>
                  </a:solidFill>
                </a:ln>
                <a:latin typeface="Tahoma" panose="020B0604030504040204" pitchFamily="34" charset="0"/>
                <a:cs typeface="Tahoma" panose="020B0604030504040204" pitchFamily="34" charset="0"/>
              </a:rPr>
              <a:t>Religious War: 22/tcp</a:t>
            </a:r>
          </a:p>
        </p:txBody>
      </p:sp>
      <p:sp>
        <p:nvSpPr>
          <p:cNvPr id="6" name="テキスト ボックス 5"/>
          <p:cNvSpPr txBox="1"/>
          <p:nvPr/>
        </p:nvSpPr>
        <p:spPr>
          <a:xfrm>
            <a:off x="1507130" y="1540808"/>
            <a:ext cx="6903224" cy="1323439"/>
          </a:xfrm>
          <a:prstGeom prst="rect">
            <a:avLst/>
          </a:prstGeom>
          <a:noFill/>
        </p:spPr>
        <p:txBody>
          <a:bodyPr wrap="square" rtlCol="0">
            <a:spAutoFit/>
          </a:bodyPr>
          <a:lstStyle/>
          <a:p>
            <a:r>
              <a:rPr lang="en-US" altLang="ja-JP" sz="4000" smtClean="0">
                <a:ln>
                  <a:solidFill>
                    <a:schemeClr val="bg1">
                      <a:lumMod val="50000"/>
                    </a:schemeClr>
                  </a:solidFill>
                </a:ln>
                <a:latin typeface="Tahoma" panose="020B0604030504040204" pitchFamily="34" charset="0"/>
                <a:cs typeface="Tahoma" panose="020B0604030504040204" pitchFamily="34" charset="0"/>
              </a:rPr>
              <a:t>To change, or not to change </a:t>
            </a:r>
          </a:p>
          <a:p>
            <a:r>
              <a:rPr lang="en-US" altLang="ja-JP" sz="4000" smtClean="0">
                <a:ln>
                  <a:solidFill>
                    <a:schemeClr val="bg1">
                      <a:lumMod val="50000"/>
                    </a:schemeClr>
                  </a:solidFill>
                </a:ln>
                <a:latin typeface="Tahoma" panose="020B0604030504040204" pitchFamily="34" charset="0"/>
                <a:cs typeface="Tahoma" panose="020B0604030504040204" pitchFamily="34" charset="0"/>
              </a:rPr>
              <a:t>--that is the question.</a:t>
            </a:r>
          </a:p>
        </p:txBody>
      </p:sp>
    </p:spTree>
    <p:extLst>
      <p:ext uri="{BB962C8B-B14F-4D97-AF65-F5344CB8AC3E}">
        <p14:creationId xmlns:p14="http://schemas.microsoft.com/office/powerpoint/2010/main" xmlns="" val="212297618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smtClean="0"/>
              <a:t>sshd shouldn't use 22/tcp?</a:t>
            </a:r>
            <a:endParaRPr kumimoji="1" lang="ja-JP" altLang="en-US"/>
          </a:p>
        </p:txBody>
      </p:sp>
      <p:sp>
        <p:nvSpPr>
          <p:cNvPr id="3" name="コンテンツ プレースホルダー 2"/>
          <p:cNvSpPr>
            <a:spLocks noGrp="1"/>
          </p:cNvSpPr>
          <p:nvPr>
            <p:ph idx="1"/>
          </p:nvPr>
        </p:nvSpPr>
        <p:spPr/>
        <p:txBody>
          <a:bodyPr/>
          <a:lstStyle/>
          <a:p>
            <a:r>
              <a:rPr kumimoji="1" lang="ja-JP" altLang="en-US" b="1" smtClean="0">
                <a:solidFill>
                  <a:schemeClr val="accent1">
                    <a:lumMod val="50000"/>
                  </a:schemeClr>
                </a:solidFill>
              </a:rPr>
              <a:t>変えるべき派</a:t>
            </a:r>
            <a:endParaRPr kumimoji="1" lang="en-US" altLang="ja-JP" b="1" smtClean="0">
              <a:solidFill>
                <a:schemeClr val="accent1">
                  <a:lumMod val="50000"/>
                </a:schemeClr>
              </a:solidFill>
            </a:endParaRPr>
          </a:p>
          <a:p>
            <a:pPr lvl="1"/>
            <a:r>
              <a:rPr lang="ja-JP" altLang="en-US" smtClean="0"/>
              <a:t>攻撃されにくい。攻撃</a:t>
            </a:r>
            <a:r>
              <a:rPr lang="ja-JP" altLang="en-US"/>
              <a:t>対象として選定</a:t>
            </a:r>
            <a:r>
              <a:rPr lang="ja-JP" altLang="en-US" smtClean="0"/>
              <a:t>されにくい（正当派）</a:t>
            </a:r>
            <a:endParaRPr lang="en-US" altLang="ja-JP" smtClean="0"/>
          </a:p>
          <a:p>
            <a:pPr lvl="1"/>
            <a:r>
              <a:rPr lang="ja-JP" altLang="en-US" smtClean="0"/>
              <a:t>攻撃ログが劇的に減る</a:t>
            </a:r>
            <a:r>
              <a:rPr lang="ja-JP" altLang="en-US"/>
              <a:t>からやった方が</a:t>
            </a:r>
            <a:r>
              <a:rPr lang="ja-JP" altLang="en-US" smtClean="0"/>
              <a:t>良い（ピンポンダッシュ嫌だよ派）</a:t>
            </a:r>
            <a:endParaRPr lang="en-US" altLang="ja-JP" smtClean="0"/>
          </a:p>
          <a:p>
            <a:pPr lvl="1"/>
            <a:r>
              <a:rPr lang="ja-JP" altLang="en-US"/>
              <a:t>多くのドキュメントで変えることが推奨されている</a:t>
            </a:r>
            <a:r>
              <a:rPr lang="ja-JP" altLang="en-US" smtClean="0"/>
              <a:t>から、変えた</a:t>
            </a:r>
            <a:r>
              <a:rPr lang="ja-JP" altLang="en-US"/>
              <a:t>ほうがいい</a:t>
            </a:r>
            <a:r>
              <a:rPr lang="en-US" altLang="ja-JP" smtClean="0"/>
              <a:t>(</a:t>
            </a:r>
            <a:r>
              <a:rPr lang="ja-JP" altLang="en-US" smtClean="0"/>
              <a:t>流され派</a:t>
            </a:r>
            <a:r>
              <a:rPr lang="en-US" altLang="ja-JP"/>
              <a:t>)</a:t>
            </a:r>
            <a:endParaRPr kumimoji="1" lang="ja-JP" altLang="en-US"/>
          </a:p>
        </p:txBody>
      </p:sp>
    </p:spTree>
    <p:extLst>
      <p:ext uri="{BB962C8B-B14F-4D97-AF65-F5344CB8AC3E}">
        <p14:creationId xmlns:p14="http://schemas.microsoft.com/office/powerpoint/2010/main" xmlns="" val="357551756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smtClean="0"/>
              <a:t>sshd shouldn't use 22/tcp?</a:t>
            </a:r>
            <a:endParaRPr kumimoji="1" lang="ja-JP" altLang="en-US"/>
          </a:p>
        </p:txBody>
      </p:sp>
      <p:sp>
        <p:nvSpPr>
          <p:cNvPr id="3" name="コンテンツ プレースホルダー 2"/>
          <p:cNvSpPr>
            <a:spLocks noGrp="1"/>
          </p:cNvSpPr>
          <p:nvPr>
            <p:ph idx="1"/>
          </p:nvPr>
        </p:nvSpPr>
        <p:spPr/>
        <p:txBody>
          <a:bodyPr/>
          <a:lstStyle/>
          <a:p>
            <a:r>
              <a:rPr lang="ja-JP" altLang="en-US" b="1">
                <a:solidFill>
                  <a:schemeClr val="accent1">
                    <a:lumMod val="50000"/>
                  </a:schemeClr>
                </a:solidFill>
              </a:rPr>
              <a:t>変えても意味ないよ</a:t>
            </a:r>
            <a:r>
              <a:rPr lang="ja-JP" altLang="en-US" b="1" smtClean="0">
                <a:solidFill>
                  <a:schemeClr val="accent1">
                    <a:lumMod val="50000"/>
                  </a:schemeClr>
                </a:solidFill>
              </a:rPr>
              <a:t>派</a:t>
            </a:r>
            <a:endParaRPr lang="en-US" altLang="ja-JP" b="1" smtClean="0">
              <a:solidFill>
                <a:schemeClr val="accent1">
                  <a:lumMod val="50000"/>
                </a:schemeClr>
              </a:solidFill>
            </a:endParaRPr>
          </a:p>
          <a:p>
            <a:pPr lvl="1"/>
            <a:r>
              <a:rPr lang="ja-JP" altLang="en-US"/>
              <a:t>ポートスキャンすれば一発で</a:t>
            </a:r>
            <a:r>
              <a:rPr lang="en-US" altLang="ja-JP"/>
              <a:t>ssh</a:t>
            </a:r>
            <a:r>
              <a:rPr lang="ja-JP" altLang="en-US"/>
              <a:t>のポートは分かるんだからムダだ</a:t>
            </a:r>
            <a:r>
              <a:rPr lang="ja-JP" altLang="en-US" smtClean="0"/>
              <a:t>よ</a:t>
            </a:r>
            <a:endParaRPr lang="en-US" altLang="ja-JP" smtClean="0"/>
          </a:p>
          <a:p>
            <a:pPr lvl="1"/>
            <a:r>
              <a:rPr lang="ja-JP" altLang="en-US"/>
              <a:t>ポートを変えるだけでセキュリティ対策しているつもりになっちゃうからダメだ</a:t>
            </a:r>
            <a:r>
              <a:rPr lang="ja-JP" altLang="en-US" smtClean="0"/>
              <a:t>よ</a:t>
            </a:r>
            <a:r>
              <a:rPr lang="en-US" altLang="ja-JP" smtClean="0"/>
              <a:t>(?)</a:t>
            </a:r>
            <a:endParaRPr kumimoji="1" lang="ja-JP" altLang="en-US"/>
          </a:p>
        </p:txBody>
      </p:sp>
    </p:spTree>
    <p:extLst>
      <p:ext uri="{BB962C8B-B14F-4D97-AF65-F5344CB8AC3E}">
        <p14:creationId xmlns:p14="http://schemas.microsoft.com/office/powerpoint/2010/main" xmlns="" val="357113669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smtClean="0"/>
              <a:t>sshd shouldn't use 22/tcp?</a:t>
            </a:r>
            <a:endParaRPr kumimoji="1" lang="ja-JP" altLang="en-US"/>
          </a:p>
        </p:txBody>
      </p:sp>
      <p:sp>
        <p:nvSpPr>
          <p:cNvPr id="3" name="コンテンツ プレースホルダー 2"/>
          <p:cNvSpPr>
            <a:spLocks noGrp="1"/>
          </p:cNvSpPr>
          <p:nvPr>
            <p:ph idx="1"/>
          </p:nvPr>
        </p:nvSpPr>
        <p:spPr/>
        <p:txBody>
          <a:bodyPr/>
          <a:lstStyle/>
          <a:p>
            <a:r>
              <a:rPr lang="ja-JP" altLang="en-US" b="1">
                <a:solidFill>
                  <a:schemeClr val="accent1">
                    <a:lumMod val="50000"/>
                  </a:schemeClr>
                </a:solidFill>
              </a:rPr>
              <a:t>変えても意味ないよ</a:t>
            </a:r>
            <a:r>
              <a:rPr lang="ja-JP" altLang="en-US" b="1" smtClean="0">
                <a:solidFill>
                  <a:schemeClr val="accent1">
                    <a:lumMod val="50000"/>
                  </a:schemeClr>
                </a:solidFill>
              </a:rPr>
              <a:t>派</a:t>
            </a:r>
            <a:endParaRPr lang="en-US" altLang="ja-JP" b="1" smtClean="0">
              <a:solidFill>
                <a:schemeClr val="accent1">
                  <a:lumMod val="50000"/>
                </a:schemeClr>
              </a:solidFill>
            </a:endParaRPr>
          </a:p>
          <a:p>
            <a:pPr lvl="1"/>
            <a:r>
              <a:rPr lang="ja-JP" altLang="en-US" b="1">
                <a:solidFill>
                  <a:srgbClr val="FF0000"/>
                </a:solidFill>
              </a:rPr>
              <a:t>ポートスキャンすれば一発で</a:t>
            </a:r>
            <a:r>
              <a:rPr lang="en-US" altLang="ja-JP" b="1">
                <a:solidFill>
                  <a:srgbClr val="FF0000"/>
                </a:solidFill>
              </a:rPr>
              <a:t>ssh</a:t>
            </a:r>
            <a:r>
              <a:rPr lang="ja-JP" altLang="en-US" b="1">
                <a:solidFill>
                  <a:srgbClr val="FF0000"/>
                </a:solidFill>
              </a:rPr>
              <a:t>のポートは分かるんだからムダだ</a:t>
            </a:r>
            <a:r>
              <a:rPr lang="ja-JP" altLang="en-US" b="1" smtClean="0">
                <a:solidFill>
                  <a:srgbClr val="FF0000"/>
                </a:solidFill>
              </a:rPr>
              <a:t>よ</a:t>
            </a:r>
            <a:endParaRPr lang="en-US" altLang="ja-JP" b="1" smtClean="0">
              <a:solidFill>
                <a:srgbClr val="FF0000"/>
              </a:solidFill>
            </a:endParaRPr>
          </a:p>
          <a:p>
            <a:pPr lvl="1"/>
            <a:r>
              <a:rPr lang="ja-JP" altLang="en-US"/>
              <a:t>ポートを変えるだけでセキュリティ対策しているつもりになっちゃうからダメだ</a:t>
            </a:r>
            <a:r>
              <a:rPr lang="ja-JP" altLang="en-US" smtClean="0"/>
              <a:t>よ</a:t>
            </a:r>
            <a:r>
              <a:rPr lang="en-US" altLang="ja-JP" smtClean="0"/>
              <a:t>(?)</a:t>
            </a:r>
            <a:endParaRPr kumimoji="1" lang="ja-JP" altLang="en-US"/>
          </a:p>
        </p:txBody>
      </p:sp>
    </p:spTree>
    <p:extLst>
      <p:ext uri="{BB962C8B-B14F-4D97-AF65-F5344CB8AC3E}">
        <p14:creationId xmlns:p14="http://schemas.microsoft.com/office/powerpoint/2010/main" xmlns="" val="255431784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2" cstate="print">
            <a:extLst>
              <a:ext uri="{28A0092B-C50C-407E-A947-70E740481C1C}">
                <a14:useLocalDpi xmlns:a14="http://schemas.microsoft.com/office/drawing/2010/main" xmlns="" val="0"/>
              </a:ext>
            </a:extLst>
          </a:blip>
          <a:srcRect/>
          <a:stretch/>
        </p:blipFill>
        <p:spPr>
          <a:xfrm>
            <a:off x="11575" y="-115747"/>
            <a:ext cx="9306046" cy="7106856"/>
          </a:xfrm>
          <a:prstGeom prst="rect">
            <a:avLst/>
          </a:prstGeom>
          <a:effectLst>
            <a:outerShdw blurRad="50800" dist="50800" dir="5400000" algn="ctr" rotWithShape="0">
              <a:srgbClr val="000000"/>
            </a:outerShdw>
          </a:effectLst>
        </p:spPr>
      </p:pic>
      <p:sp>
        <p:nvSpPr>
          <p:cNvPr id="5" name="テキスト ボックス 4"/>
          <p:cNvSpPr txBox="1"/>
          <p:nvPr/>
        </p:nvSpPr>
        <p:spPr>
          <a:xfrm>
            <a:off x="700726" y="1259615"/>
            <a:ext cx="7773423" cy="923330"/>
          </a:xfrm>
          <a:prstGeom prst="rect">
            <a:avLst/>
          </a:prstGeom>
          <a:noFill/>
        </p:spPr>
        <p:txBody>
          <a:bodyPr wrap="square" rtlCol="0">
            <a:spAutoFit/>
          </a:bodyPr>
          <a:lstStyle/>
          <a:p>
            <a:r>
              <a:rPr lang="ja-JP" altLang="en-US" sz="5400" smtClean="0">
                <a:ln>
                  <a:solidFill>
                    <a:schemeClr val="bg1">
                      <a:lumMod val="50000"/>
                    </a:schemeClr>
                  </a:solidFill>
                </a:ln>
                <a:latin typeface="Tahoma" panose="020B0604030504040204" pitchFamily="34" charset="0"/>
                <a:cs typeface="Tahoma" panose="020B0604030504040204" pitchFamily="34" charset="0"/>
              </a:rPr>
              <a:t>科学忍法</a:t>
            </a:r>
            <a:r>
              <a:rPr lang="ja-JP" altLang="en-US" sz="5400">
                <a:ln>
                  <a:solidFill>
                    <a:schemeClr val="bg1">
                      <a:lumMod val="50000"/>
                    </a:schemeClr>
                  </a:solidFill>
                </a:ln>
                <a:latin typeface="Tahoma" panose="020B0604030504040204" pitchFamily="34" charset="0"/>
                <a:cs typeface="Tahoma" panose="020B0604030504040204" pitchFamily="34" charset="0"/>
              </a:rPr>
              <a:t>・</a:t>
            </a:r>
            <a:r>
              <a:rPr lang="en-US" altLang="ja-JP" sz="5400" smtClean="0">
                <a:ln>
                  <a:solidFill>
                    <a:schemeClr val="bg1">
                      <a:lumMod val="50000"/>
                    </a:schemeClr>
                  </a:solidFill>
                </a:ln>
                <a:latin typeface="Tahoma" panose="020B0604030504040204" pitchFamily="34" charset="0"/>
                <a:cs typeface="Tahoma" panose="020B0604030504040204" pitchFamily="34" charset="0"/>
              </a:rPr>
              <a:t>ssh</a:t>
            </a:r>
            <a:r>
              <a:rPr lang="ja-JP" altLang="en-US" sz="5400" smtClean="0">
                <a:ln>
                  <a:solidFill>
                    <a:schemeClr val="bg1">
                      <a:lumMod val="50000"/>
                    </a:schemeClr>
                  </a:solidFill>
                </a:ln>
                <a:latin typeface="Tahoma" panose="020B0604030504040204" pitchFamily="34" charset="0"/>
                <a:cs typeface="Tahoma" panose="020B0604030504040204" pitchFamily="34" charset="0"/>
              </a:rPr>
              <a:t>分身の術</a:t>
            </a:r>
            <a:endParaRPr lang="en-US" altLang="ja-JP" sz="5400">
              <a:ln>
                <a:solidFill>
                  <a:schemeClr val="bg1">
                    <a:lumMod val="50000"/>
                  </a:schemeClr>
                </a:solidFill>
              </a:ln>
              <a:latin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xmlns="" val="214219448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7"/>
            <a:ext cx="7886700" cy="777874"/>
          </a:xfrm>
        </p:spPr>
        <p:txBody>
          <a:bodyPr/>
          <a:lstStyle/>
          <a:p>
            <a:r>
              <a:rPr kumimoji="1" lang="en-US" altLang="ja-JP" smtClean="0"/>
              <a:t>Agenda.</a:t>
            </a:r>
            <a:endParaRPr kumimoji="1" lang="ja-JP" altLang="en-US"/>
          </a:p>
        </p:txBody>
      </p:sp>
      <p:sp>
        <p:nvSpPr>
          <p:cNvPr id="3" name="コンテンツ プレースホルダー 2"/>
          <p:cNvSpPr>
            <a:spLocks noGrp="1"/>
          </p:cNvSpPr>
          <p:nvPr>
            <p:ph idx="1"/>
          </p:nvPr>
        </p:nvSpPr>
        <p:spPr>
          <a:xfrm>
            <a:off x="330200" y="1495424"/>
            <a:ext cx="8483600" cy="4994275"/>
          </a:xfrm>
        </p:spPr>
        <p:txBody>
          <a:bodyPr>
            <a:noAutofit/>
          </a:bodyPr>
          <a:lstStyle/>
          <a:p>
            <a:r>
              <a:rPr lang="ja-JP" altLang="en-US" sz="3000" b="1" smtClean="0">
                <a:solidFill>
                  <a:schemeClr val="accent5">
                    <a:lumMod val="75000"/>
                  </a:schemeClr>
                </a:solidFill>
              </a:rPr>
              <a:t>第</a:t>
            </a:r>
            <a:r>
              <a:rPr lang="en-US" altLang="ja-JP" sz="3000" b="1" smtClean="0">
                <a:solidFill>
                  <a:schemeClr val="accent5">
                    <a:lumMod val="75000"/>
                  </a:schemeClr>
                </a:solidFill>
              </a:rPr>
              <a:t>1</a:t>
            </a:r>
            <a:r>
              <a:rPr lang="ja-JP" altLang="en-US" sz="3000" b="1" smtClean="0">
                <a:solidFill>
                  <a:schemeClr val="accent5">
                    <a:lumMod val="75000"/>
                  </a:schemeClr>
                </a:solidFill>
              </a:rPr>
              <a:t>部 </a:t>
            </a:r>
            <a:r>
              <a:rPr kumimoji="1" lang="ja-JP" altLang="en-US" sz="3000" b="1" smtClean="0">
                <a:solidFill>
                  <a:schemeClr val="accent5">
                    <a:lumMod val="75000"/>
                  </a:schemeClr>
                </a:solidFill>
              </a:rPr>
              <a:t>攻撃者視点：</a:t>
            </a:r>
            <a:r>
              <a:rPr kumimoji="1" lang="ja-JP" altLang="en-US" sz="3000" smtClean="0"/>
              <a:t>攻撃を「隠す」</a:t>
            </a:r>
            <a:endParaRPr kumimoji="1" lang="en-US" altLang="ja-JP" sz="3000" smtClean="0"/>
          </a:p>
          <a:p>
            <a:pPr lvl="1"/>
            <a:r>
              <a:rPr lang="ja-JP" altLang="en-US" sz="3000" smtClean="0"/>
              <a:t>隠密ポートスキャン</a:t>
            </a:r>
            <a:r>
              <a:rPr lang="en-US" altLang="ja-JP" sz="3000" smtClean="0"/>
              <a:t>(nmap)</a:t>
            </a:r>
          </a:p>
          <a:p>
            <a:endParaRPr kumimoji="1" lang="en-US" altLang="ja-JP" sz="3000" b="1" smtClean="0">
              <a:solidFill>
                <a:schemeClr val="accent5">
                  <a:lumMod val="75000"/>
                </a:schemeClr>
              </a:solidFill>
            </a:endParaRPr>
          </a:p>
          <a:p>
            <a:r>
              <a:rPr lang="ja-JP" altLang="en-US" sz="3000" b="1" smtClean="0">
                <a:solidFill>
                  <a:schemeClr val="accent5">
                    <a:lumMod val="75000"/>
                  </a:schemeClr>
                </a:solidFill>
              </a:rPr>
              <a:t>第</a:t>
            </a:r>
            <a:r>
              <a:rPr lang="en-US" altLang="ja-JP" sz="3000" b="1" smtClean="0">
                <a:solidFill>
                  <a:schemeClr val="accent5">
                    <a:lumMod val="75000"/>
                  </a:schemeClr>
                </a:solidFill>
              </a:rPr>
              <a:t>2</a:t>
            </a:r>
            <a:r>
              <a:rPr lang="ja-JP" altLang="en-US" sz="3000" b="1" smtClean="0">
                <a:solidFill>
                  <a:schemeClr val="accent5">
                    <a:lumMod val="75000"/>
                  </a:schemeClr>
                </a:solidFill>
              </a:rPr>
              <a:t>部 </a:t>
            </a:r>
            <a:r>
              <a:rPr kumimoji="1" lang="ja-JP" altLang="en-US" sz="3000" b="1" smtClean="0">
                <a:solidFill>
                  <a:schemeClr val="accent5">
                    <a:lumMod val="75000"/>
                  </a:schemeClr>
                </a:solidFill>
              </a:rPr>
              <a:t>防御側視点：</a:t>
            </a:r>
            <a:r>
              <a:rPr kumimoji="1" lang="ja-JP" altLang="en-US" sz="3000" smtClean="0"/>
              <a:t>攻撃から「隠れる」</a:t>
            </a:r>
            <a:endParaRPr kumimoji="1" lang="en-US" altLang="ja-JP" sz="3000" smtClean="0"/>
          </a:p>
          <a:p>
            <a:pPr lvl="1"/>
            <a:r>
              <a:rPr lang="ja-JP" altLang="en-US" sz="3000" smtClean="0"/>
              <a:t>科学忍法・</a:t>
            </a:r>
            <a:r>
              <a:rPr lang="en-US" altLang="ja-JP" sz="3000" smtClean="0"/>
              <a:t>ssh</a:t>
            </a:r>
            <a:r>
              <a:rPr lang="ja-JP" altLang="en-US" sz="3000" smtClean="0"/>
              <a:t>分身の術</a:t>
            </a:r>
            <a:endParaRPr lang="en-US" altLang="ja-JP" sz="3000" smtClean="0"/>
          </a:p>
        </p:txBody>
      </p:sp>
    </p:spTree>
    <p:extLst>
      <p:ext uri="{BB962C8B-B14F-4D97-AF65-F5344CB8AC3E}">
        <p14:creationId xmlns:p14="http://schemas.microsoft.com/office/powerpoint/2010/main" xmlns="" val="30299805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p:cNvSpPr/>
          <p:nvPr/>
        </p:nvSpPr>
        <p:spPr>
          <a:xfrm>
            <a:off x="144833" y="1521929"/>
            <a:ext cx="8999167" cy="673122"/>
          </a:xfrm>
          <a:prstGeom prst="rect">
            <a:avLst/>
          </a:prstGeom>
          <a:solidFill>
            <a:schemeClr val="accent2">
              <a:lumMod val="50000"/>
              <a:alpha val="89000"/>
            </a:schemeClr>
          </a:solidFill>
          <a:ln w="28575" cmpd="sng">
            <a:solidFill>
              <a:schemeClr val="accent4">
                <a:lumMod val="20000"/>
                <a:lumOff val="80000"/>
              </a:schemeClr>
            </a:solidFill>
          </a:ln>
          <a:effectLst>
            <a:glow rad="101600">
              <a:schemeClr val="tx1">
                <a:alpha val="22000"/>
              </a:schemeClr>
            </a:glow>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altLang="ja-JP" sz="3600" b="1" smtClean="0">
                <a:solidFill>
                  <a:schemeClr val="accent2">
                    <a:lumMod val="20000"/>
                    <a:lumOff val="80000"/>
                  </a:schemeClr>
                </a:solidFill>
                <a:latin typeface="Consolas" panose="020B0609020204030204" pitchFamily="49" charset="0"/>
                <a:cs typeface="Consolas" panose="020B0609020204030204" pitchFamily="49" charset="0"/>
              </a:rPr>
              <a:t> # nmap </a:t>
            </a:r>
            <a:r>
              <a:rPr lang="en-US" altLang="ja-JP" sz="3600" b="1">
                <a:solidFill>
                  <a:schemeClr val="accent2">
                    <a:lumMod val="20000"/>
                    <a:lumOff val="80000"/>
                  </a:schemeClr>
                </a:solidFill>
                <a:latin typeface="Consolas" panose="020B0609020204030204" pitchFamily="49" charset="0"/>
                <a:cs typeface="Consolas" panose="020B0609020204030204" pitchFamily="49" charset="0"/>
              </a:rPr>
              <a:t>-sV -p0-65535 192.168.2.66</a:t>
            </a:r>
            <a:endParaRPr kumimoji="1" lang="ja-JP" altLang="en-US" sz="3600" b="1">
              <a:solidFill>
                <a:schemeClr val="accent2">
                  <a:lumMod val="20000"/>
                  <a:lumOff val="80000"/>
                </a:schemeClr>
              </a:solidFill>
              <a:latin typeface="Consolas" panose="020B0609020204030204" pitchFamily="49" charset="0"/>
              <a:cs typeface="Consolas" panose="020B0609020204030204" pitchFamily="49" charset="0"/>
            </a:endParaRPr>
          </a:p>
        </p:txBody>
      </p:sp>
      <p:sp>
        <p:nvSpPr>
          <p:cNvPr id="3" name="テキスト ボックス 2"/>
          <p:cNvSpPr txBox="1"/>
          <p:nvPr/>
        </p:nvSpPr>
        <p:spPr>
          <a:xfrm>
            <a:off x="3108249" y="2902383"/>
            <a:ext cx="3930504" cy="523220"/>
          </a:xfrm>
          <a:prstGeom prst="rect">
            <a:avLst/>
          </a:prstGeom>
          <a:noFill/>
        </p:spPr>
        <p:txBody>
          <a:bodyPr wrap="square" rtlCol="0">
            <a:spAutoFit/>
          </a:bodyPr>
          <a:lstStyle/>
          <a:p>
            <a:r>
              <a:rPr lang="en-US" altLang="ja-JP" sz="2800" smtClean="0"/>
              <a:t>Version Detection Scan</a:t>
            </a:r>
            <a:endParaRPr kumimoji="1" lang="ja-JP" altLang="en-US" sz="2800"/>
          </a:p>
        </p:txBody>
      </p:sp>
      <p:cxnSp>
        <p:nvCxnSpPr>
          <p:cNvPr id="6" name="直線コネクタ 5"/>
          <p:cNvCxnSpPr/>
          <p:nvPr/>
        </p:nvCxnSpPr>
        <p:spPr>
          <a:xfrm>
            <a:off x="2775098" y="2147777"/>
            <a:ext cx="329609" cy="808074"/>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352953502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24286" y="189781"/>
            <a:ext cx="9144000" cy="6858000"/>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2400" smtClean="0">
                <a:latin typeface="Consolas" panose="020B0609020204030204" pitchFamily="49" charset="0"/>
                <a:cs typeface="Consolas" panose="020B0609020204030204" pitchFamily="49" charset="0"/>
              </a:rPr>
              <a:t>PORT     </a:t>
            </a:r>
            <a:r>
              <a:rPr lang="en-US" altLang="ja-JP" sz="2400">
                <a:latin typeface="Consolas" panose="020B0609020204030204" pitchFamily="49" charset="0"/>
                <a:cs typeface="Consolas" panose="020B0609020204030204" pitchFamily="49" charset="0"/>
              </a:rPr>
              <a:t>STATE SERVICE VERSION</a:t>
            </a:r>
          </a:p>
          <a:p>
            <a:r>
              <a:rPr lang="en-US" altLang="ja-JP" sz="2400">
                <a:latin typeface="Consolas" panose="020B0609020204030204" pitchFamily="49" charset="0"/>
                <a:cs typeface="Consolas" panose="020B0609020204030204" pitchFamily="49" charset="0"/>
              </a:rPr>
              <a:t>22/tcp   open  ssh     OpenSSH 5.3 (protocol 2.0)</a:t>
            </a:r>
          </a:p>
          <a:p>
            <a:r>
              <a:rPr lang="en-US" altLang="ja-JP" sz="2400">
                <a:latin typeface="Consolas" panose="020B0609020204030204" pitchFamily="49" charset="0"/>
                <a:cs typeface="Consolas" panose="020B0609020204030204" pitchFamily="49" charset="0"/>
              </a:rPr>
              <a:t>2200/tcp open  ssh     OpenSSH 5.3 (protocol 2.0)</a:t>
            </a:r>
          </a:p>
          <a:p>
            <a:r>
              <a:rPr lang="en-US" altLang="ja-JP" sz="2400">
                <a:latin typeface="Consolas" panose="020B0609020204030204" pitchFamily="49" charset="0"/>
                <a:cs typeface="Consolas" panose="020B0609020204030204" pitchFamily="49" charset="0"/>
              </a:rPr>
              <a:t>2201/tcp open  ssh     OpenSSH 5.3 (protocol 2.0)</a:t>
            </a:r>
          </a:p>
          <a:p>
            <a:r>
              <a:rPr lang="en-US" altLang="ja-JP" sz="2400">
                <a:latin typeface="Consolas" panose="020B0609020204030204" pitchFamily="49" charset="0"/>
                <a:cs typeface="Consolas" panose="020B0609020204030204" pitchFamily="49" charset="0"/>
              </a:rPr>
              <a:t>2202/tcp open  ssh     OpenSSH 5.3 (protocol 2.0)</a:t>
            </a:r>
          </a:p>
          <a:p>
            <a:r>
              <a:rPr lang="en-US" altLang="ja-JP" sz="2400">
                <a:latin typeface="Consolas" panose="020B0609020204030204" pitchFamily="49" charset="0"/>
                <a:cs typeface="Consolas" panose="020B0609020204030204" pitchFamily="49" charset="0"/>
              </a:rPr>
              <a:t>2203/tcp open  ssh     OpenSSH 5.3 (protocol 2.0)</a:t>
            </a:r>
          </a:p>
          <a:p>
            <a:r>
              <a:rPr lang="en-US" altLang="ja-JP" sz="2400">
                <a:latin typeface="Consolas" panose="020B0609020204030204" pitchFamily="49" charset="0"/>
                <a:cs typeface="Consolas" panose="020B0609020204030204" pitchFamily="49" charset="0"/>
              </a:rPr>
              <a:t>2204/tcp open  ssh     OpenSSH 5.3 (protocol 2.0)</a:t>
            </a:r>
          </a:p>
          <a:p>
            <a:r>
              <a:rPr lang="en-US" altLang="ja-JP" sz="2400">
                <a:latin typeface="Consolas" panose="020B0609020204030204" pitchFamily="49" charset="0"/>
                <a:cs typeface="Consolas" panose="020B0609020204030204" pitchFamily="49" charset="0"/>
              </a:rPr>
              <a:t>2205/tcp open  ssh     OpenSSH 5.3 (protocol 2.0)</a:t>
            </a:r>
          </a:p>
          <a:p>
            <a:r>
              <a:rPr lang="en-US" altLang="ja-JP" sz="2400">
                <a:latin typeface="Consolas" panose="020B0609020204030204" pitchFamily="49" charset="0"/>
                <a:cs typeface="Consolas" panose="020B0609020204030204" pitchFamily="49" charset="0"/>
              </a:rPr>
              <a:t>2206/tcp open  ssh     OpenSSH 5.3 (protocol 2.0)</a:t>
            </a:r>
          </a:p>
          <a:p>
            <a:r>
              <a:rPr lang="en-US" altLang="ja-JP" sz="2400">
                <a:latin typeface="Consolas" panose="020B0609020204030204" pitchFamily="49" charset="0"/>
                <a:cs typeface="Consolas" panose="020B0609020204030204" pitchFamily="49" charset="0"/>
              </a:rPr>
              <a:t>2207/tcp open  ssh     OpenSSH 5.3 (protocol 2.0)</a:t>
            </a:r>
          </a:p>
          <a:p>
            <a:r>
              <a:rPr lang="en-US" altLang="ja-JP" sz="2400">
                <a:latin typeface="Consolas" panose="020B0609020204030204" pitchFamily="49" charset="0"/>
                <a:cs typeface="Consolas" panose="020B0609020204030204" pitchFamily="49" charset="0"/>
              </a:rPr>
              <a:t>2208/tcp open  ssh     OpenSSH 5.3 (protocol 2.0)</a:t>
            </a:r>
          </a:p>
          <a:p>
            <a:r>
              <a:rPr lang="en-US" altLang="ja-JP" sz="2400">
                <a:latin typeface="Consolas" panose="020B0609020204030204" pitchFamily="49" charset="0"/>
                <a:cs typeface="Consolas" panose="020B0609020204030204" pitchFamily="49" charset="0"/>
              </a:rPr>
              <a:t>2209/tcp open  ssh     OpenSSH 5.3 (protocol 2.0)</a:t>
            </a:r>
          </a:p>
          <a:p>
            <a:r>
              <a:rPr lang="en-US" altLang="ja-JP" sz="2400">
                <a:latin typeface="Consolas" panose="020B0609020204030204" pitchFamily="49" charset="0"/>
                <a:cs typeface="Consolas" panose="020B0609020204030204" pitchFamily="49" charset="0"/>
              </a:rPr>
              <a:t>2210/tcp open  ssh     OpenSSH 5.3 (protocol 2.0)</a:t>
            </a:r>
          </a:p>
          <a:p>
            <a:r>
              <a:rPr lang="en-US" altLang="ja-JP" sz="2400">
                <a:latin typeface="Consolas" panose="020B0609020204030204" pitchFamily="49" charset="0"/>
                <a:cs typeface="Consolas" panose="020B0609020204030204" pitchFamily="49" charset="0"/>
              </a:rPr>
              <a:t>2211/tcp open  ssh     OpenSSH 5.3 (protocol 2.0)</a:t>
            </a:r>
          </a:p>
          <a:p>
            <a:r>
              <a:rPr lang="en-US" altLang="ja-JP" sz="2400">
                <a:latin typeface="Consolas" panose="020B0609020204030204" pitchFamily="49" charset="0"/>
                <a:cs typeface="Consolas" panose="020B0609020204030204" pitchFamily="49" charset="0"/>
              </a:rPr>
              <a:t>2212/tcp open  ssh     OpenSSH 5.3 (protocol 2.0)</a:t>
            </a:r>
          </a:p>
          <a:p>
            <a:r>
              <a:rPr lang="en-US" altLang="ja-JP" sz="2400">
                <a:latin typeface="Consolas" panose="020B0609020204030204" pitchFamily="49" charset="0"/>
                <a:cs typeface="Consolas" panose="020B0609020204030204" pitchFamily="49" charset="0"/>
              </a:rPr>
              <a:t>2213/tcp open  ssh     OpenSSH 5.3 (protocol 2.0)</a:t>
            </a:r>
          </a:p>
          <a:p>
            <a:r>
              <a:rPr lang="en-US" altLang="ja-JP" sz="2400">
                <a:latin typeface="Consolas" panose="020B0609020204030204" pitchFamily="49" charset="0"/>
                <a:cs typeface="Consolas" panose="020B0609020204030204" pitchFamily="49" charset="0"/>
              </a:rPr>
              <a:t>2214/tcp open  ssh     OpenSSH 5.3 (protocol 2.0)</a:t>
            </a:r>
          </a:p>
          <a:p>
            <a:r>
              <a:rPr lang="en-US" altLang="ja-JP" sz="2400">
                <a:latin typeface="Consolas" panose="020B0609020204030204" pitchFamily="49" charset="0"/>
                <a:cs typeface="Consolas" panose="020B0609020204030204" pitchFamily="49" charset="0"/>
              </a:rPr>
              <a:t>2215/tcp open  ssh     OpenSSH 5.3 (protocol 2.0</a:t>
            </a:r>
            <a:r>
              <a:rPr lang="en-US" altLang="ja-JP" sz="2400" smtClean="0">
                <a:latin typeface="Consolas" panose="020B0609020204030204" pitchFamily="49" charset="0"/>
                <a:cs typeface="Consolas" panose="020B0609020204030204" pitchFamily="49" charset="0"/>
              </a:rPr>
              <a:t>)</a:t>
            </a:r>
            <a:endParaRPr lang="en-US" altLang="ja-JP" sz="2400">
              <a:latin typeface="Consolas" panose="020B0609020204030204" pitchFamily="49" charset="0"/>
              <a:cs typeface="Consolas" panose="020B0609020204030204" pitchFamily="49" charset="0"/>
            </a:endParaRPr>
          </a:p>
        </p:txBody>
      </p:sp>
      <p:sp>
        <p:nvSpPr>
          <p:cNvPr id="5" name="正方形/長方形 4"/>
          <p:cNvSpPr/>
          <p:nvPr/>
        </p:nvSpPr>
        <p:spPr>
          <a:xfrm>
            <a:off x="144833" y="1521929"/>
            <a:ext cx="8999167" cy="673122"/>
          </a:xfrm>
          <a:prstGeom prst="rect">
            <a:avLst/>
          </a:prstGeom>
          <a:solidFill>
            <a:schemeClr val="accent2">
              <a:lumMod val="50000"/>
              <a:alpha val="89000"/>
            </a:schemeClr>
          </a:solidFill>
          <a:ln w="28575" cmpd="sng">
            <a:solidFill>
              <a:schemeClr val="accent4">
                <a:lumMod val="20000"/>
                <a:lumOff val="80000"/>
              </a:schemeClr>
            </a:solidFill>
          </a:ln>
          <a:effectLst>
            <a:glow rad="101600">
              <a:schemeClr val="tx1">
                <a:alpha val="22000"/>
              </a:schemeClr>
            </a:glow>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altLang="ja-JP" sz="3600" b="1" smtClean="0">
                <a:solidFill>
                  <a:schemeClr val="accent2">
                    <a:lumMod val="20000"/>
                    <a:lumOff val="80000"/>
                  </a:schemeClr>
                </a:solidFill>
                <a:latin typeface="Consolas" panose="020B0609020204030204" pitchFamily="49" charset="0"/>
                <a:cs typeface="Consolas" panose="020B0609020204030204" pitchFamily="49" charset="0"/>
              </a:rPr>
              <a:t> # nmap </a:t>
            </a:r>
            <a:r>
              <a:rPr lang="en-US" altLang="ja-JP" sz="3600" b="1">
                <a:solidFill>
                  <a:schemeClr val="accent2">
                    <a:lumMod val="20000"/>
                    <a:lumOff val="80000"/>
                  </a:schemeClr>
                </a:solidFill>
                <a:latin typeface="Consolas" panose="020B0609020204030204" pitchFamily="49" charset="0"/>
                <a:cs typeface="Consolas" panose="020B0609020204030204" pitchFamily="49" charset="0"/>
              </a:rPr>
              <a:t>-sV -p0-65535 192.168.2.66</a:t>
            </a:r>
            <a:endParaRPr kumimoji="1" lang="ja-JP" altLang="en-US" sz="3600" b="1">
              <a:solidFill>
                <a:schemeClr val="accent2">
                  <a:lumMod val="20000"/>
                  <a:lumOff val="80000"/>
                </a:schemeClr>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xmlns="" val="299168491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24286" y="189781"/>
            <a:ext cx="9144000" cy="6858000"/>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2400" smtClean="0">
                <a:latin typeface="Consolas" panose="020B0609020204030204" pitchFamily="49" charset="0"/>
                <a:cs typeface="Consolas" panose="020B0609020204030204" pitchFamily="49" charset="0"/>
              </a:rPr>
              <a:t>PORT     </a:t>
            </a:r>
            <a:r>
              <a:rPr lang="en-US" altLang="ja-JP" sz="2400">
                <a:latin typeface="Consolas" panose="020B0609020204030204" pitchFamily="49" charset="0"/>
                <a:cs typeface="Consolas" panose="020B0609020204030204" pitchFamily="49" charset="0"/>
              </a:rPr>
              <a:t>STATE SERVICE VERSION</a:t>
            </a:r>
          </a:p>
          <a:p>
            <a:r>
              <a:rPr lang="en-US" altLang="ja-JP" sz="2400">
                <a:latin typeface="Consolas" panose="020B0609020204030204" pitchFamily="49" charset="0"/>
                <a:cs typeface="Consolas" panose="020B0609020204030204" pitchFamily="49" charset="0"/>
              </a:rPr>
              <a:t>22/tcp   open  ssh     OpenSSH 5.3 (protocol 2.0)</a:t>
            </a:r>
          </a:p>
          <a:p>
            <a:r>
              <a:rPr lang="en-US" altLang="ja-JP" sz="2400">
                <a:latin typeface="Consolas" panose="020B0609020204030204" pitchFamily="49" charset="0"/>
                <a:cs typeface="Consolas" panose="020B0609020204030204" pitchFamily="49" charset="0"/>
              </a:rPr>
              <a:t>2200/tcp open  ssh     OpenSSH 5.3 (protocol 2.0)</a:t>
            </a:r>
          </a:p>
          <a:p>
            <a:r>
              <a:rPr lang="en-US" altLang="ja-JP" sz="2400">
                <a:latin typeface="Consolas" panose="020B0609020204030204" pitchFamily="49" charset="0"/>
                <a:cs typeface="Consolas" panose="020B0609020204030204" pitchFamily="49" charset="0"/>
              </a:rPr>
              <a:t>2201/tcp open  ssh     OpenSSH 5.3 (protocol 2.0)</a:t>
            </a:r>
          </a:p>
          <a:p>
            <a:r>
              <a:rPr lang="en-US" altLang="ja-JP" sz="2400">
                <a:latin typeface="Consolas" panose="020B0609020204030204" pitchFamily="49" charset="0"/>
                <a:cs typeface="Consolas" panose="020B0609020204030204" pitchFamily="49" charset="0"/>
              </a:rPr>
              <a:t>2202/tcp open  ssh     OpenSSH 5.3 (protocol 2.0)</a:t>
            </a:r>
          </a:p>
          <a:p>
            <a:r>
              <a:rPr lang="en-US" altLang="ja-JP" sz="2400">
                <a:latin typeface="Consolas" panose="020B0609020204030204" pitchFamily="49" charset="0"/>
                <a:cs typeface="Consolas" panose="020B0609020204030204" pitchFamily="49" charset="0"/>
              </a:rPr>
              <a:t>2203/tcp open  ssh     OpenSSH 5.3 (protocol 2.0)</a:t>
            </a:r>
          </a:p>
          <a:p>
            <a:r>
              <a:rPr lang="en-US" altLang="ja-JP" sz="2400">
                <a:latin typeface="Consolas" panose="020B0609020204030204" pitchFamily="49" charset="0"/>
                <a:cs typeface="Consolas" panose="020B0609020204030204" pitchFamily="49" charset="0"/>
              </a:rPr>
              <a:t>2204/tcp open  ssh     OpenSSH 5.3 (protocol 2.0)</a:t>
            </a:r>
          </a:p>
          <a:p>
            <a:r>
              <a:rPr lang="en-US" altLang="ja-JP" sz="2400">
                <a:latin typeface="Consolas" panose="020B0609020204030204" pitchFamily="49" charset="0"/>
                <a:cs typeface="Consolas" panose="020B0609020204030204" pitchFamily="49" charset="0"/>
              </a:rPr>
              <a:t>2205/tcp open  ssh     OpenSSH 5.3 (protocol 2.0)</a:t>
            </a:r>
          </a:p>
          <a:p>
            <a:r>
              <a:rPr lang="en-US" altLang="ja-JP" sz="2400">
                <a:latin typeface="Consolas" panose="020B0609020204030204" pitchFamily="49" charset="0"/>
                <a:cs typeface="Consolas" panose="020B0609020204030204" pitchFamily="49" charset="0"/>
              </a:rPr>
              <a:t>2206/tcp open  ssh     OpenSSH 5.3 (protocol 2.0)</a:t>
            </a:r>
          </a:p>
          <a:p>
            <a:r>
              <a:rPr lang="en-US" altLang="ja-JP" sz="2400">
                <a:latin typeface="Consolas" panose="020B0609020204030204" pitchFamily="49" charset="0"/>
                <a:cs typeface="Consolas" panose="020B0609020204030204" pitchFamily="49" charset="0"/>
              </a:rPr>
              <a:t>2207/tcp open  ssh     OpenSSH 5.3 (protocol 2.0)</a:t>
            </a:r>
          </a:p>
          <a:p>
            <a:r>
              <a:rPr lang="en-US" altLang="ja-JP" sz="2400">
                <a:latin typeface="Consolas" panose="020B0609020204030204" pitchFamily="49" charset="0"/>
                <a:cs typeface="Consolas" panose="020B0609020204030204" pitchFamily="49" charset="0"/>
              </a:rPr>
              <a:t>2208/tcp open  ssh     OpenSSH 5.3 (protocol 2.0)</a:t>
            </a:r>
          </a:p>
          <a:p>
            <a:r>
              <a:rPr lang="en-US" altLang="ja-JP" sz="2400">
                <a:latin typeface="Consolas" panose="020B0609020204030204" pitchFamily="49" charset="0"/>
                <a:cs typeface="Consolas" panose="020B0609020204030204" pitchFamily="49" charset="0"/>
              </a:rPr>
              <a:t>2209/tcp open  ssh     OpenSSH 5.3 (protocol 2.0)</a:t>
            </a:r>
          </a:p>
          <a:p>
            <a:r>
              <a:rPr lang="en-US" altLang="ja-JP" sz="2400">
                <a:latin typeface="Consolas" panose="020B0609020204030204" pitchFamily="49" charset="0"/>
                <a:cs typeface="Consolas" panose="020B0609020204030204" pitchFamily="49" charset="0"/>
              </a:rPr>
              <a:t>2210/tcp open  ssh     OpenSSH 5.3 (protocol 2.0)</a:t>
            </a:r>
          </a:p>
          <a:p>
            <a:r>
              <a:rPr lang="en-US" altLang="ja-JP" sz="2400">
                <a:latin typeface="Consolas" panose="020B0609020204030204" pitchFamily="49" charset="0"/>
                <a:cs typeface="Consolas" panose="020B0609020204030204" pitchFamily="49" charset="0"/>
              </a:rPr>
              <a:t>2211/tcp open  ssh     OpenSSH 5.3 (protocol 2.0)</a:t>
            </a:r>
          </a:p>
          <a:p>
            <a:r>
              <a:rPr lang="en-US" altLang="ja-JP" sz="2400">
                <a:latin typeface="Consolas" panose="020B0609020204030204" pitchFamily="49" charset="0"/>
                <a:cs typeface="Consolas" panose="020B0609020204030204" pitchFamily="49" charset="0"/>
              </a:rPr>
              <a:t>2212/tcp open  ssh     OpenSSH 5.3 (protocol 2.0)</a:t>
            </a:r>
          </a:p>
          <a:p>
            <a:r>
              <a:rPr lang="en-US" altLang="ja-JP" sz="2400">
                <a:latin typeface="Consolas" panose="020B0609020204030204" pitchFamily="49" charset="0"/>
                <a:cs typeface="Consolas" panose="020B0609020204030204" pitchFamily="49" charset="0"/>
              </a:rPr>
              <a:t>2213/tcp open  ssh     OpenSSH 5.3 (protocol 2.0)</a:t>
            </a:r>
          </a:p>
          <a:p>
            <a:r>
              <a:rPr lang="en-US" altLang="ja-JP" sz="2400">
                <a:latin typeface="Consolas" panose="020B0609020204030204" pitchFamily="49" charset="0"/>
                <a:cs typeface="Consolas" panose="020B0609020204030204" pitchFamily="49" charset="0"/>
              </a:rPr>
              <a:t>2214/tcp open  ssh     OpenSSH 5.3 (protocol 2.0)</a:t>
            </a:r>
          </a:p>
          <a:p>
            <a:r>
              <a:rPr lang="en-US" altLang="ja-JP" sz="2400">
                <a:latin typeface="Consolas" panose="020B0609020204030204" pitchFamily="49" charset="0"/>
                <a:cs typeface="Consolas" panose="020B0609020204030204" pitchFamily="49" charset="0"/>
              </a:rPr>
              <a:t>2215/tcp open  ssh     OpenSSH 5.3 (protocol 2.0</a:t>
            </a:r>
            <a:r>
              <a:rPr lang="en-US" altLang="ja-JP" sz="2400" smtClean="0">
                <a:latin typeface="Consolas" panose="020B0609020204030204" pitchFamily="49" charset="0"/>
                <a:cs typeface="Consolas" panose="020B0609020204030204" pitchFamily="49" charset="0"/>
              </a:rPr>
              <a:t>)</a:t>
            </a:r>
            <a:endParaRPr lang="en-US" altLang="ja-JP" sz="2400">
              <a:latin typeface="Consolas" panose="020B0609020204030204" pitchFamily="49" charset="0"/>
              <a:cs typeface="Consolas" panose="020B0609020204030204" pitchFamily="49" charset="0"/>
            </a:endParaRPr>
          </a:p>
        </p:txBody>
      </p:sp>
      <p:sp>
        <p:nvSpPr>
          <p:cNvPr id="5" name="正方形/長方形 4"/>
          <p:cNvSpPr/>
          <p:nvPr/>
        </p:nvSpPr>
        <p:spPr>
          <a:xfrm>
            <a:off x="144833" y="1521929"/>
            <a:ext cx="8999167" cy="673122"/>
          </a:xfrm>
          <a:prstGeom prst="rect">
            <a:avLst/>
          </a:prstGeom>
          <a:solidFill>
            <a:schemeClr val="accent2">
              <a:lumMod val="50000"/>
              <a:alpha val="89000"/>
            </a:schemeClr>
          </a:solidFill>
          <a:ln w="28575" cmpd="sng">
            <a:solidFill>
              <a:schemeClr val="accent4">
                <a:lumMod val="20000"/>
                <a:lumOff val="80000"/>
              </a:schemeClr>
            </a:solidFill>
          </a:ln>
          <a:effectLst>
            <a:glow rad="101600">
              <a:schemeClr val="tx1">
                <a:alpha val="22000"/>
              </a:schemeClr>
            </a:glow>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altLang="ja-JP" sz="3600" b="1" smtClean="0">
                <a:solidFill>
                  <a:schemeClr val="accent2">
                    <a:lumMod val="20000"/>
                    <a:lumOff val="80000"/>
                  </a:schemeClr>
                </a:solidFill>
                <a:latin typeface="Consolas" panose="020B0609020204030204" pitchFamily="49" charset="0"/>
                <a:cs typeface="Consolas" panose="020B0609020204030204" pitchFamily="49" charset="0"/>
              </a:rPr>
              <a:t> # nmap </a:t>
            </a:r>
            <a:r>
              <a:rPr lang="en-US" altLang="ja-JP" sz="3600" b="1">
                <a:solidFill>
                  <a:schemeClr val="accent2">
                    <a:lumMod val="20000"/>
                    <a:lumOff val="80000"/>
                  </a:schemeClr>
                </a:solidFill>
                <a:latin typeface="Consolas" panose="020B0609020204030204" pitchFamily="49" charset="0"/>
                <a:cs typeface="Consolas" panose="020B0609020204030204" pitchFamily="49" charset="0"/>
              </a:rPr>
              <a:t>-sV -p0-65535 192.168.2.66</a:t>
            </a:r>
            <a:endParaRPr kumimoji="1" lang="ja-JP" altLang="en-US" sz="3600" b="1">
              <a:solidFill>
                <a:schemeClr val="accent2">
                  <a:lumMod val="20000"/>
                  <a:lumOff val="80000"/>
                </a:schemeClr>
              </a:solidFill>
              <a:latin typeface="Consolas" panose="020B0609020204030204" pitchFamily="49" charset="0"/>
              <a:cs typeface="Consolas" panose="020B0609020204030204" pitchFamily="49" charset="0"/>
            </a:endParaRPr>
          </a:p>
        </p:txBody>
      </p:sp>
      <p:pic>
        <p:nvPicPr>
          <p:cNvPr id="2" name="図 1"/>
          <p:cNvPicPr>
            <a:picLocks noChangeAspect="1"/>
          </p:cNvPicPr>
          <p:nvPr/>
        </p:nvPicPr>
        <p:blipFill>
          <a:blip r:embed="rId2" cstate="print"/>
          <a:stretch>
            <a:fillRect/>
          </a:stretch>
        </p:blipFill>
        <p:spPr>
          <a:xfrm>
            <a:off x="1511300" y="2895600"/>
            <a:ext cx="6667500" cy="2209800"/>
          </a:xfrm>
          <a:prstGeom prst="rect">
            <a:avLst/>
          </a:prstGeom>
        </p:spPr>
      </p:pic>
    </p:spTree>
    <p:extLst>
      <p:ext uri="{BB962C8B-B14F-4D97-AF65-F5344CB8AC3E}">
        <p14:creationId xmlns:p14="http://schemas.microsoft.com/office/powerpoint/2010/main" xmlns="" val="31157934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24286" y="189781"/>
            <a:ext cx="9144000" cy="6858000"/>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2400" smtClean="0">
                <a:latin typeface="Consolas" panose="020B0609020204030204" pitchFamily="49" charset="0"/>
                <a:cs typeface="Consolas" panose="020B0609020204030204" pitchFamily="49" charset="0"/>
              </a:rPr>
              <a:t>2233/tcp open  ssh     OpenSSH 5.3 (protocol 2.0)</a:t>
            </a:r>
          </a:p>
          <a:p>
            <a:r>
              <a:rPr lang="en-US" altLang="ja-JP" sz="2400" smtClean="0">
                <a:latin typeface="Consolas" panose="020B0609020204030204" pitchFamily="49" charset="0"/>
                <a:cs typeface="Consolas" panose="020B0609020204030204" pitchFamily="49" charset="0"/>
              </a:rPr>
              <a:t>2234/tcp open  ssh     OpenSSH 5.3 (protocol 2.0)</a:t>
            </a:r>
          </a:p>
          <a:p>
            <a:r>
              <a:rPr lang="en-US" altLang="ja-JP" sz="2400" smtClean="0">
                <a:latin typeface="Consolas" panose="020B0609020204030204" pitchFamily="49" charset="0"/>
                <a:cs typeface="Consolas" panose="020B0609020204030204" pitchFamily="49" charset="0"/>
              </a:rPr>
              <a:t>2235/tcp open  ssh     OpenSSH 5.3 (protocol 2.0)</a:t>
            </a:r>
          </a:p>
          <a:p>
            <a:r>
              <a:rPr lang="en-US" altLang="ja-JP" sz="2400" smtClean="0">
                <a:latin typeface="Consolas" panose="020B0609020204030204" pitchFamily="49" charset="0"/>
                <a:cs typeface="Consolas" panose="020B0609020204030204" pitchFamily="49" charset="0"/>
              </a:rPr>
              <a:t>2236/tcp open  ssh     OpenSSH 5.3 (protocol 2.0)</a:t>
            </a:r>
          </a:p>
          <a:p>
            <a:r>
              <a:rPr lang="en-US" altLang="ja-JP" sz="2400" smtClean="0">
                <a:latin typeface="Consolas" panose="020B0609020204030204" pitchFamily="49" charset="0"/>
                <a:cs typeface="Consolas" panose="020B0609020204030204" pitchFamily="49" charset="0"/>
              </a:rPr>
              <a:t>2237/tcp open  ssh     OpenSSH 5.3 (protocol 2.0)</a:t>
            </a:r>
          </a:p>
          <a:p>
            <a:r>
              <a:rPr lang="en-US" altLang="ja-JP" sz="2400" smtClean="0">
                <a:latin typeface="Consolas" panose="020B0609020204030204" pitchFamily="49" charset="0"/>
                <a:cs typeface="Consolas" panose="020B0609020204030204" pitchFamily="49" charset="0"/>
              </a:rPr>
              <a:t>2238/tcp open  ssh     OpenSSH 5.3 (protocol 2.0)</a:t>
            </a:r>
          </a:p>
          <a:p>
            <a:r>
              <a:rPr lang="en-US" altLang="ja-JP" sz="2400" smtClean="0">
                <a:latin typeface="Consolas" panose="020B0609020204030204" pitchFamily="49" charset="0"/>
                <a:cs typeface="Consolas" panose="020B0609020204030204" pitchFamily="49" charset="0"/>
              </a:rPr>
              <a:t>2239/tcp open  ssh     OpenSSH 5.3 (protocol 2.0)</a:t>
            </a:r>
          </a:p>
          <a:p>
            <a:r>
              <a:rPr lang="en-US" altLang="ja-JP" sz="2400" smtClean="0">
                <a:latin typeface="Consolas" panose="020B0609020204030204" pitchFamily="49" charset="0"/>
                <a:cs typeface="Consolas" panose="020B0609020204030204" pitchFamily="49" charset="0"/>
              </a:rPr>
              <a:t>2240/tcp open  ssh     OpenSSH 5.3 (protocol 2.0)</a:t>
            </a:r>
          </a:p>
          <a:p>
            <a:r>
              <a:rPr lang="en-US" altLang="ja-JP" sz="2400" smtClean="0">
                <a:latin typeface="Consolas" panose="020B0609020204030204" pitchFamily="49" charset="0"/>
                <a:cs typeface="Consolas" panose="020B0609020204030204" pitchFamily="49" charset="0"/>
              </a:rPr>
              <a:t>2241/tcp open  ssh     OpenSSH 5.3 (protocol 2.0)</a:t>
            </a:r>
          </a:p>
          <a:p>
            <a:r>
              <a:rPr lang="en-US" altLang="ja-JP" sz="2400" smtClean="0">
                <a:latin typeface="Consolas" panose="020B0609020204030204" pitchFamily="49" charset="0"/>
                <a:cs typeface="Consolas" panose="020B0609020204030204" pitchFamily="49" charset="0"/>
              </a:rPr>
              <a:t>2242/tcp open  ssh     OpenSSH 5.3 (protocol 2.0)</a:t>
            </a:r>
          </a:p>
          <a:p>
            <a:r>
              <a:rPr lang="en-US" altLang="ja-JP" sz="2400" smtClean="0">
                <a:latin typeface="Consolas" panose="020B0609020204030204" pitchFamily="49" charset="0"/>
                <a:cs typeface="Consolas" panose="020B0609020204030204" pitchFamily="49" charset="0"/>
              </a:rPr>
              <a:t>2243/tcp open  ssh     OpenSSH 5.3 (protocol 2.0)</a:t>
            </a:r>
          </a:p>
          <a:p>
            <a:r>
              <a:rPr lang="en-US" altLang="ja-JP" sz="2400" smtClean="0">
                <a:latin typeface="Consolas" panose="020B0609020204030204" pitchFamily="49" charset="0"/>
                <a:cs typeface="Consolas" panose="020B0609020204030204" pitchFamily="49" charset="0"/>
              </a:rPr>
              <a:t>2244/tcp open  ssh     OpenSSH 5.3 (protocol 2.0)</a:t>
            </a:r>
          </a:p>
          <a:p>
            <a:r>
              <a:rPr lang="en-US" altLang="ja-JP" sz="2400" smtClean="0">
                <a:solidFill>
                  <a:schemeClr val="accent2">
                    <a:lumMod val="60000"/>
                    <a:lumOff val="40000"/>
                  </a:schemeClr>
                </a:solidFill>
                <a:latin typeface="Consolas" panose="020B0609020204030204" pitchFamily="49" charset="0"/>
                <a:cs typeface="Consolas" panose="020B0609020204030204" pitchFamily="49" charset="0"/>
              </a:rPr>
              <a:t>2245/tcp open  ssh     OpenSSH 5.3 (protocol 2.0)</a:t>
            </a:r>
          </a:p>
          <a:p>
            <a:r>
              <a:rPr lang="en-US" altLang="ja-JP" sz="2400" smtClean="0">
                <a:latin typeface="Consolas" panose="020B0609020204030204" pitchFamily="49" charset="0"/>
                <a:cs typeface="Consolas" panose="020B0609020204030204" pitchFamily="49" charset="0"/>
              </a:rPr>
              <a:t>2246/tcp open  ssh     OpenSSH 5.3 (protocol 2.0)</a:t>
            </a:r>
          </a:p>
          <a:p>
            <a:r>
              <a:rPr lang="en-US" altLang="ja-JP" sz="2400" smtClean="0">
                <a:latin typeface="Consolas" panose="020B0609020204030204" pitchFamily="49" charset="0"/>
                <a:cs typeface="Consolas" panose="020B0609020204030204" pitchFamily="49" charset="0"/>
              </a:rPr>
              <a:t>2247/tcp open  ssh     OpenSSH 5.3 (protocol 2.0)</a:t>
            </a:r>
          </a:p>
          <a:p>
            <a:r>
              <a:rPr lang="en-US" altLang="ja-JP" sz="2400" smtClean="0">
                <a:latin typeface="Consolas" panose="020B0609020204030204" pitchFamily="49" charset="0"/>
                <a:cs typeface="Consolas" panose="020B0609020204030204" pitchFamily="49" charset="0"/>
              </a:rPr>
              <a:t>2248/tcp open  ssh     OpenSSH 5.3 (protocol 2.0)</a:t>
            </a:r>
          </a:p>
          <a:p>
            <a:r>
              <a:rPr lang="en-US" altLang="ja-JP" sz="2400" smtClean="0">
                <a:latin typeface="Consolas" panose="020B0609020204030204" pitchFamily="49" charset="0"/>
                <a:cs typeface="Consolas" panose="020B0609020204030204" pitchFamily="49" charset="0"/>
              </a:rPr>
              <a:t>2249/tcp open  ssh     OpenSSH 5.3 (protocol 2.0)</a:t>
            </a:r>
          </a:p>
          <a:p>
            <a:r>
              <a:rPr lang="en-US" altLang="ja-JP" sz="2400" smtClean="0">
                <a:latin typeface="Consolas" panose="020B0609020204030204" pitchFamily="49" charset="0"/>
                <a:cs typeface="Consolas" panose="020B0609020204030204" pitchFamily="49" charset="0"/>
              </a:rPr>
              <a:t>2250/tcp open  ssh     OpenSSH 5.3 (protocol 2.0)</a:t>
            </a:r>
          </a:p>
        </p:txBody>
      </p:sp>
      <p:sp>
        <p:nvSpPr>
          <p:cNvPr id="5" name="正方形/長方形 4"/>
          <p:cNvSpPr/>
          <p:nvPr/>
        </p:nvSpPr>
        <p:spPr>
          <a:xfrm>
            <a:off x="144833" y="1521929"/>
            <a:ext cx="8999167" cy="673122"/>
          </a:xfrm>
          <a:prstGeom prst="rect">
            <a:avLst/>
          </a:prstGeom>
          <a:solidFill>
            <a:schemeClr val="accent2">
              <a:lumMod val="50000"/>
              <a:alpha val="89000"/>
            </a:schemeClr>
          </a:solidFill>
          <a:ln w="28575" cmpd="sng">
            <a:solidFill>
              <a:schemeClr val="accent4">
                <a:lumMod val="20000"/>
                <a:lumOff val="80000"/>
              </a:schemeClr>
            </a:solidFill>
          </a:ln>
          <a:effectLst>
            <a:glow rad="101600">
              <a:schemeClr val="tx1">
                <a:alpha val="22000"/>
              </a:schemeClr>
            </a:glow>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US" altLang="ja-JP" sz="3600" b="1" smtClean="0">
                <a:solidFill>
                  <a:schemeClr val="accent2">
                    <a:lumMod val="20000"/>
                    <a:lumOff val="80000"/>
                  </a:schemeClr>
                </a:solidFill>
                <a:latin typeface="Consolas" panose="020B0609020204030204" pitchFamily="49" charset="0"/>
                <a:cs typeface="Consolas" panose="020B0609020204030204" pitchFamily="49" charset="0"/>
              </a:rPr>
              <a:t> # nmap </a:t>
            </a:r>
            <a:r>
              <a:rPr lang="en-US" altLang="ja-JP" sz="3600" b="1">
                <a:solidFill>
                  <a:schemeClr val="accent2">
                    <a:lumMod val="20000"/>
                    <a:lumOff val="80000"/>
                  </a:schemeClr>
                </a:solidFill>
                <a:latin typeface="Consolas" panose="020B0609020204030204" pitchFamily="49" charset="0"/>
                <a:cs typeface="Consolas" panose="020B0609020204030204" pitchFamily="49" charset="0"/>
              </a:rPr>
              <a:t>-sV -p0-65535 192.168.2.66</a:t>
            </a:r>
            <a:endParaRPr kumimoji="1" lang="ja-JP" altLang="en-US" sz="3600" b="1">
              <a:solidFill>
                <a:schemeClr val="accent2">
                  <a:lumMod val="20000"/>
                  <a:lumOff val="80000"/>
                </a:schemeClr>
              </a:solidFill>
              <a:latin typeface="Consolas" panose="020B0609020204030204" pitchFamily="49" charset="0"/>
              <a:cs typeface="Consolas" panose="020B0609020204030204" pitchFamily="49" charset="0"/>
            </a:endParaRPr>
          </a:p>
        </p:txBody>
      </p:sp>
      <p:sp>
        <p:nvSpPr>
          <p:cNvPr id="6" name="正方形/長方形 5"/>
          <p:cNvSpPr/>
          <p:nvPr/>
        </p:nvSpPr>
        <p:spPr>
          <a:xfrm>
            <a:off x="2791326" y="3537283"/>
            <a:ext cx="6352674" cy="1070810"/>
          </a:xfrm>
          <a:prstGeom prst="rect">
            <a:avLst/>
          </a:prstGeom>
          <a:solidFill>
            <a:schemeClr val="bg1">
              <a:lumMod val="85000"/>
            </a:schemeClr>
          </a:solidFill>
          <a:ln w="285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smtClean="0">
                <a:solidFill>
                  <a:schemeClr val="tx1"/>
                </a:solidFill>
              </a:rPr>
              <a:t>本物は </a:t>
            </a:r>
            <a:r>
              <a:rPr kumimoji="1" lang="en-US" altLang="ja-JP" sz="4400" smtClean="0">
                <a:solidFill>
                  <a:schemeClr val="tx1"/>
                </a:solidFill>
              </a:rPr>
              <a:t>2245/tcp</a:t>
            </a:r>
            <a:endParaRPr kumimoji="1" lang="ja-JP" altLang="en-US" sz="4400">
              <a:solidFill>
                <a:schemeClr val="tx1"/>
              </a:solidFill>
            </a:endParaRPr>
          </a:p>
        </p:txBody>
      </p:sp>
      <p:sp>
        <p:nvSpPr>
          <p:cNvPr id="7" name="正方形/長方形 6"/>
          <p:cNvSpPr/>
          <p:nvPr/>
        </p:nvSpPr>
        <p:spPr>
          <a:xfrm>
            <a:off x="156411" y="4668252"/>
            <a:ext cx="8987589" cy="469231"/>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xmlns="" val="31157934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角丸四角形 5"/>
          <p:cNvSpPr/>
          <p:nvPr/>
        </p:nvSpPr>
        <p:spPr>
          <a:xfrm>
            <a:off x="327805" y="327805"/>
            <a:ext cx="5055079" cy="2760453"/>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3600"/>
              <a:t>「ポートスキャン</a:t>
            </a:r>
            <a:r>
              <a:rPr lang="ja-JP" altLang="en-US" sz="3600" smtClean="0"/>
              <a:t>すれば一発で</a:t>
            </a:r>
            <a:r>
              <a:rPr lang="en-US" altLang="ja-JP" sz="3600" smtClean="0"/>
              <a:t>ssh</a:t>
            </a:r>
            <a:r>
              <a:rPr lang="ja-JP" altLang="en-US" sz="3600"/>
              <a:t>のポートは分かるんだからムダだよ」</a:t>
            </a:r>
            <a:endParaRPr kumimoji="1" lang="ja-JP" altLang="en-US" sz="3600"/>
          </a:p>
        </p:txBody>
      </p:sp>
      <p:pic>
        <p:nvPicPr>
          <p:cNvPr id="7" name="図 6"/>
          <p:cNvPicPr>
            <a:picLocks noChangeAspect="1"/>
          </p:cNvPicPr>
          <p:nvPr/>
        </p:nvPicPr>
        <p:blipFill>
          <a:blip r:embed="rId2" cstate="print"/>
          <a:stretch>
            <a:fillRect/>
          </a:stretch>
        </p:blipFill>
        <p:spPr>
          <a:xfrm>
            <a:off x="5529531" y="736019"/>
            <a:ext cx="3381555" cy="5723224"/>
          </a:xfrm>
          <a:prstGeom prst="rect">
            <a:avLst/>
          </a:prstGeom>
        </p:spPr>
      </p:pic>
    </p:spTree>
    <p:extLst>
      <p:ext uri="{BB962C8B-B14F-4D97-AF65-F5344CB8AC3E}">
        <p14:creationId xmlns:p14="http://schemas.microsoft.com/office/powerpoint/2010/main" xmlns="" val="239903898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28650" y="365126"/>
            <a:ext cx="7886700" cy="815703"/>
          </a:xfrm>
        </p:spPr>
        <p:txBody>
          <a:bodyPr>
            <a:normAutofit/>
          </a:bodyPr>
          <a:lstStyle/>
          <a:p>
            <a:r>
              <a:rPr kumimoji="1" lang="en-US" altLang="ja-JP" sz="4800"/>
              <a:t>Decoy (</a:t>
            </a:r>
            <a:r>
              <a:rPr kumimoji="1" lang="ja-JP" altLang="en-US" sz="4800"/>
              <a:t>囮</a:t>
            </a:r>
            <a:r>
              <a:rPr kumimoji="1" lang="en-US" altLang="ja-JP" sz="4800"/>
              <a:t>)</a:t>
            </a:r>
            <a:endParaRPr kumimoji="1" lang="ja-JP" altLang="en-US" sz="4800"/>
          </a:p>
        </p:txBody>
      </p:sp>
      <p:sp>
        <p:nvSpPr>
          <p:cNvPr id="3" name="コンテンツ プレースホルダー 2"/>
          <p:cNvSpPr>
            <a:spLocks noGrp="1"/>
          </p:cNvSpPr>
          <p:nvPr>
            <p:ph idx="1"/>
          </p:nvPr>
        </p:nvSpPr>
        <p:spPr>
          <a:xfrm>
            <a:off x="617508" y="1647387"/>
            <a:ext cx="8069291" cy="1817122"/>
          </a:xfrm>
        </p:spPr>
        <p:txBody>
          <a:bodyPr>
            <a:noAutofit/>
          </a:bodyPr>
          <a:lstStyle/>
          <a:p>
            <a:r>
              <a:rPr lang="en-US" altLang="ja-JP" sz="4000"/>
              <a:t>"Decoys are </a:t>
            </a:r>
            <a:r>
              <a:rPr lang="en-US" altLang="ja-JP" sz="4000" b="1">
                <a:solidFill>
                  <a:srgbClr val="FF0000"/>
                </a:solidFill>
              </a:rPr>
              <a:t>fake</a:t>
            </a:r>
            <a:r>
              <a:rPr lang="en-US" altLang="ja-JP" sz="4000"/>
              <a:t> military equipment that are intended to </a:t>
            </a:r>
            <a:r>
              <a:rPr lang="en-US" altLang="ja-JP" sz="4000" b="1">
                <a:solidFill>
                  <a:srgbClr val="FF0000"/>
                </a:solidFill>
              </a:rPr>
              <a:t>deceive</a:t>
            </a:r>
            <a:r>
              <a:rPr lang="en-US" altLang="ja-JP" sz="4000"/>
              <a:t> the enemy."</a:t>
            </a:r>
          </a:p>
          <a:p>
            <a:pPr lvl="1"/>
            <a:r>
              <a:rPr lang="en-US" altLang="ja-JP" sz="2800"/>
              <a:t>Wikipedia [Decoy] </a:t>
            </a:r>
            <a:r>
              <a:rPr lang="ja-JP" altLang="en-US" sz="2800"/>
              <a:t>より引用</a:t>
            </a:r>
            <a:endParaRPr lang="en-US" altLang="ja-JP" sz="2800"/>
          </a:p>
        </p:txBody>
      </p:sp>
    </p:spTree>
    <p:extLst>
      <p:ext uri="{BB962C8B-B14F-4D97-AF65-F5344CB8AC3E}">
        <p14:creationId xmlns:p14="http://schemas.microsoft.com/office/powerpoint/2010/main" xmlns="" val="401458620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図 3"/>
          <p:cNvPicPr>
            <a:picLocks noChangeAspect="1"/>
          </p:cNvPicPr>
          <p:nvPr/>
        </p:nvPicPr>
        <p:blipFill>
          <a:blip r:embed="rId3" cstate="print"/>
          <a:stretch>
            <a:fillRect/>
          </a:stretch>
        </p:blipFill>
        <p:spPr>
          <a:xfrm>
            <a:off x="0" y="0"/>
            <a:ext cx="9144000" cy="7360920"/>
          </a:xfrm>
          <a:prstGeom prst="rect">
            <a:avLst/>
          </a:prstGeom>
        </p:spPr>
      </p:pic>
      <p:sp>
        <p:nvSpPr>
          <p:cNvPr id="5" name="正方形/長方形 4"/>
          <p:cNvSpPr/>
          <p:nvPr/>
        </p:nvSpPr>
        <p:spPr>
          <a:xfrm>
            <a:off x="2702649" y="4455652"/>
            <a:ext cx="5671330" cy="1065283"/>
          </a:xfrm>
          <a:prstGeom prst="rect">
            <a:avLst/>
          </a:prstGeom>
          <a:solidFill>
            <a:schemeClr val="bg2">
              <a:lumMod val="10000"/>
            </a:schemeClr>
          </a:solidFill>
          <a:ln w="28575" cmpd="sng">
            <a:noFill/>
          </a:ln>
          <a:effectLst>
            <a:glow rad="101600">
              <a:schemeClr val="tx1">
                <a:alpha val="22000"/>
              </a:schemeClr>
            </a:glow>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lIns="180000" rIns="180000" rtlCol="0" anchor="ctr"/>
          <a:lstStyle/>
          <a:p>
            <a:r>
              <a:rPr kumimoji="1" lang="ja-JP" altLang="en-US" sz="2800">
                <a:solidFill>
                  <a:schemeClr val="bg1">
                    <a:lumMod val="85000"/>
                  </a:schemeClr>
                </a:solidFill>
                <a:latin typeface="メイリオ"/>
                <a:ea typeface="メイリオ"/>
                <a:cs typeface="メイリオ"/>
              </a:rPr>
              <a:t>フレア：</a:t>
            </a:r>
            <a:endParaRPr kumimoji="1" lang="en-US" altLang="ja-JP" sz="2800">
              <a:solidFill>
                <a:schemeClr val="bg1">
                  <a:lumMod val="85000"/>
                </a:schemeClr>
              </a:solidFill>
              <a:latin typeface="メイリオ"/>
              <a:ea typeface="メイリオ"/>
              <a:cs typeface="メイリオ"/>
            </a:endParaRPr>
          </a:p>
          <a:p>
            <a:r>
              <a:rPr kumimoji="1" lang="ja-JP" altLang="en-US" sz="2800">
                <a:solidFill>
                  <a:schemeClr val="bg1">
                    <a:lumMod val="85000"/>
                  </a:schemeClr>
                </a:solidFill>
                <a:latin typeface="メイリオ"/>
                <a:ea typeface="メイリオ"/>
                <a:cs typeface="メイリオ"/>
              </a:rPr>
              <a:t>赤外線誘導ミサイルへ</a:t>
            </a:r>
            <a:r>
              <a:rPr kumimoji="1" lang="ja-JP" altLang="en-US" sz="2800" smtClean="0">
                <a:solidFill>
                  <a:schemeClr val="bg1">
                    <a:lumMod val="85000"/>
                  </a:schemeClr>
                </a:solidFill>
                <a:latin typeface="メイリオ"/>
                <a:ea typeface="メイリオ"/>
                <a:cs typeface="メイリオ"/>
              </a:rPr>
              <a:t>のデコイ</a:t>
            </a:r>
            <a:endParaRPr kumimoji="1" lang="ja-JP" altLang="en-US" sz="2800">
              <a:solidFill>
                <a:schemeClr val="bg1">
                  <a:lumMod val="85000"/>
                </a:schemeClr>
              </a:solidFill>
              <a:latin typeface="メイリオ"/>
              <a:ea typeface="メイリオ"/>
              <a:cs typeface="メイリオ"/>
            </a:endParaRPr>
          </a:p>
        </p:txBody>
      </p:sp>
      <p:sp>
        <p:nvSpPr>
          <p:cNvPr id="6" name="正方形/長方形 5"/>
          <p:cNvSpPr/>
          <p:nvPr/>
        </p:nvSpPr>
        <p:spPr>
          <a:xfrm>
            <a:off x="5350933" y="111585"/>
            <a:ext cx="3793067" cy="421816"/>
          </a:xfrm>
          <a:prstGeom prst="rect">
            <a:avLst/>
          </a:prstGeom>
          <a:solidFill>
            <a:schemeClr val="bg2">
              <a:lumMod val="10000"/>
            </a:schemeClr>
          </a:solidFill>
          <a:ln w="28575" cmpd="sng">
            <a:noFill/>
          </a:ln>
          <a:effectLst>
            <a:glow rad="101600">
              <a:schemeClr val="tx1">
                <a:alpha val="22000"/>
              </a:schemeClr>
            </a:glow>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lIns="180000" rIns="180000" rtlCol="0" anchor="ctr"/>
          <a:lstStyle/>
          <a:p>
            <a:r>
              <a:rPr lang="en-US" altLang="ja-JP" sz="1100">
                <a:solidFill>
                  <a:schemeClr val="bg1">
                    <a:lumMod val="85000"/>
                  </a:schemeClr>
                </a:solidFill>
                <a:latin typeface="メイリオ"/>
                <a:ea typeface="メイリオ"/>
                <a:cs typeface="メイリオ"/>
              </a:rPr>
              <a:t>Wikipedia "Lockheed C-130 Hercules" </a:t>
            </a:r>
            <a:r>
              <a:rPr lang="ja-JP" altLang="en-US" sz="1100">
                <a:solidFill>
                  <a:schemeClr val="bg1">
                    <a:lumMod val="85000"/>
                  </a:schemeClr>
                </a:solidFill>
                <a:latin typeface="メイリオ"/>
                <a:ea typeface="メイリオ"/>
                <a:cs typeface="メイリオ"/>
              </a:rPr>
              <a:t>より引用</a:t>
            </a:r>
            <a:endParaRPr kumimoji="1" lang="ja-JP" altLang="en-US" sz="1100">
              <a:solidFill>
                <a:schemeClr val="bg1">
                  <a:lumMod val="85000"/>
                </a:schemeClr>
              </a:solidFill>
              <a:latin typeface="メイリオ"/>
              <a:ea typeface="メイリオ"/>
              <a:cs typeface="メイリオ"/>
            </a:endParaRPr>
          </a:p>
        </p:txBody>
      </p:sp>
    </p:spTree>
    <p:extLst>
      <p:ext uri="{BB962C8B-B14F-4D97-AF65-F5344CB8AC3E}">
        <p14:creationId xmlns:p14="http://schemas.microsoft.com/office/powerpoint/2010/main" xmlns="" val="84626534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mtClean="0"/>
              <a:t>3 Missions of Decoy</a:t>
            </a:r>
            <a:endParaRPr kumimoji="1" lang="ja-JP" altLang="en-US"/>
          </a:p>
        </p:txBody>
      </p:sp>
      <p:sp>
        <p:nvSpPr>
          <p:cNvPr id="3" name="コンテンツ プレースホルダ 2"/>
          <p:cNvSpPr>
            <a:spLocks noGrp="1"/>
          </p:cNvSpPr>
          <p:nvPr>
            <p:ph idx="1"/>
          </p:nvPr>
        </p:nvSpPr>
        <p:spPr>
          <a:xfrm>
            <a:off x="1184235" y="1825625"/>
            <a:ext cx="5482783" cy="4351338"/>
          </a:xfrm>
        </p:spPr>
        <p:txBody>
          <a:bodyPr/>
          <a:lstStyle/>
          <a:p>
            <a:r>
              <a:rPr kumimoji="1" lang="en-US" altLang="ja-JP" smtClean="0"/>
              <a:t>saturation – </a:t>
            </a:r>
            <a:r>
              <a:rPr kumimoji="1" lang="ja-JP" altLang="en-US" smtClean="0"/>
              <a:t>飽和</a:t>
            </a:r>
            <a:endParaRPr kumimoji="1" lang="en-US" altLang="ja-JP" smtClean="0"/>
          </a:p>
          <a:p>
            <a:r>
              <a:rPr lang="en-US" altLang="ja-JP" smtClean="0"/>
              <a:t>seduction – </a:t>
            </a:r>
            <a:r>
              <a:rPr lang="ja-JP" altLang="en-US" smtClean="0"/>
              <a:t>誘惑</a:t>
            </a:r>
            <a:endParaRPr lang="en-US" altLang="ja-JP" smtClean="0"/>
          </a:p>
          <a:p>
            <a:r>
              <a:rPr kumimoji="1" lang="en-US" altLang="ja-JP" smtClean="0"/>
              <a:t>detection – </a:t>
            </a:r>
            <a:r>
              <a:rPr kumimoji="1" lang="ja-JP" altLang="en-US" smtClean="0"/>
              <a:t>露見</a:t>
            </a:r>
            <a:endParaRPr kumimoji="1" lang="ja-JP" alt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24286" y="189781"/>
            <a:ext cx="9144000" cy="6858000"/>
          </a:xfrm>
          <a:prstGeom prst="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2400" smtClean="0">
                <a:latin typeface="Consolas" panose="020B0609020204030204" pitchFamily="49" charset="0"/>
                <a:cs typeface="Consolas" panose="020B0609020204030204" pitchFamily="49" charset="0"/>
              </a:rPr>
              <a:t>PORT     </a:t>
            </a:r>
            <a:r>
              <a:rPr lang="en-US" altLang="ja-JP" sz="2400">
                <a:latin typeface="Consolas" panose="020B0609020204030204" pitchFamily="49" charset="0"/>
                <a:cs typeface="Consolas" panose="020B0609020204030204" pitchFamily="49" charset="0"/>
              </a:rPr>
              <a:t>STATE SERVICE VERSION</a:t>
            </a:r>
          </a:p>
          <a:p>
            <a:r>
              <a:rPr lang="en-US" altLang="ja-JP" sz="2400">
                <a:latin typeface="Consolas" panose="020B0609020204030204" pitchFamily="49" charset="0"/>
                <a:cs typeface="Consolas" panose="020B0609020204030204" pitchFamily="49" charset="0"/>
              </a:rPr>
              <a:t>22/tcp   open  ssh     OpenSSH 5.3 (protocol 2.0)</a:t>
            </a:r>
          </a:p>
          <a:p>
            <a:r>
              <a:rPr lang="en-US" altLang="ja-JP" sz="2400">
                <a:latin typeface="Consolas" panose="020B0609020204030204" pitchFamily="49" charset="0"/>
                <a:cs typeface="Consolas" panose="020B0609020204030204" pitchFamily="49" charset="0"/>
              </a:rPr>
              <a:t>2200/tcp open  ssh     OpenSSH 5.3 (protocol 2.0)</a:t>
            </a:r>
          </a:p>
          <a:p>
            <a:r>
              <a:rPr lang="en-US" altLang="ja-JP" sz="2400">
                <a:latin typeface="Consolas" panose="020B0609020204030204" pitchFamily="49" charset="0"/>
                <a:cs typeface="Consolas" panose="020B0609020204030204" pitchFamily="49" charset="0"/>
              </a:rPr>
              <a:t>2201/tcp open  ssh     OpenSSH 5.3 (protocol 2.0)</a:t>
            </a:r>
          </a:p>
          <a:p>
            <a:r>
              <a:rPr lang="en-US" altLang="ja-JP" sz="2400">
                <a:latin typeface="Consolas" panose="020B0609020204030204" pitchFamily="49" charset="0"/>
                <a:cs typeface="Consolas" panose="020B0609020204030204" pitchFamily="49" charset="0"/>
              </a:rPr>
              <a:t>2202/tcp open  ssh     OpenSSH 5.3 (protocol 2.0)</a:t>
            </a:r>
          </a:p>
          <a:p>
            <a:r>
              <a:rPr lang="en-US" altLang="ja-JP" sz="2400">
                <a:latin typeface="Consolas" panose="020B0609020204030204" pitchFamily="49" charset="0"/>
                <a:cs typeface="Consolas" panose="020B0609020204030204" pitchFamily="49" charset="0"/>
              </a:rPr>
              <a:t>2203/tcp open  ssh     OpenSSH 5.3 (protocol 2.0)</a:t>
            </a:r>
          </a:p>
          <a:p>
            <a:r>
              <a:rPr lang="en-US" altLang="ja-JP" sz="2400">
                <a:latin typeface="Consolas" panose="020B0609020204030204" pitchFamily="49" charset="0"/>
                <a:cs typeface="Consolas" panose="020B0609020204030204" pitchFamily="49" charset="0"/>
              </a:rPr>
              <a:t>2204/tcp open  ssh     OpenSSH 5.3 (protocol 2.0)</a:t>
            </a:r>
          </a:p>
          <a:p>
            <a:r>
              <a:rPr lang="en-US" altLang="ja-JP" sz="2400">
                <a:latin typeface="Consolas" panose="020B0609020204030204" pitchFamily="49" charset="0"/>
                <a:cs typeface="Consolas" panose="020B0609020204030204" pitchFamily="49" charset="0"/>
              </a:rPr>
              <a:t>2205/tcp open  ssh     OpenSSH 5.3 (protocol 2.0)</a:t>
            </a:r>
          </a:p>
          <a:p>
            <a:r>
              <a:rPr lang="en-US" altLang="ja-JP" sz="2400">
                <a:latin typeface="Consolas" panose="020B0609020204030204" pitchFamily="49" charset="0"/>
                <a:cs typeface="Consolas" panose="020B0609020204030204" pitchFamily="49" charset="0"/>
              </a:rPr>
              <a:t>2206/tcp open  ssh     OpenSSH 5.3 (protocol 2.0)</a:t>
            </a:r>
          </a:p>
          <a:p>
            <a:r>
              <a:rPr lang="en-US" altLang="ja-JP" sz="2400">
                <a:latin typeface="Consolas" panose="020B0609020204030204" pitchFamily="49" charset="0"/>
                <a:cs typeface="Consolas" panose="020B0609020204030204" pitchFamily="49" charset="0"/>
              </a:rPr>
              <a:t>2207/tcp open  ssh     OpenSSH 5.3 (protocol 2.0)</a:t>
            </a:r>
          </a:p>
          <a:p>
            <a:r>
              <a:rPr lang="en-US" altLang="ja-JP" sz="2400">
                <a:latin typeface="Consolas" panose="020B0609020204030204" pitchFamily="49" charset="0"/>
                <a:cs typeface="Consolas" panose="020B0609020204030204" pitchFamily="49" charset="0"/>
              </a:rPr>
              <a:t>2208/tcp open  ssh     OpenSSH 5.3 (protocol 2.0)</a:t>
            </a:r>
          </a:p>
          <a:p>
            <a:r>
              <a:rPr lang="en-US" altLang="ja-JP" sz="2400">
                <a:latin typeface="Consolas" panose="020B0609020204030204" pitchFamily="49" charset="0"/>
                <a:cs typeface="Consolas" panose="020B0609020204030204" pitchFamily="49" charset="0"/>
              </a:rPr>
              <a:t>2209/tcp open  ssh     OpenSSH 5.3 (protocol 2.0)</a:t>
            </a:r>
          </a:p>
          <a:p>
            <a:r>
              <a:rPr lang="en-US" altLang="ja-JP" sz="2400">
                <a:latin typeface="Consolas" panose="020B0609020204030204" pitchFamily="49" charset="0"/>
                <a:cs typeface="Consolas" panose="020B0609020204030204" pitchFamily="49" charset="0"/>
              </a:rPr>
              <a:t>2210/tcp open  ssh     OpenSSH 5.3 (protocol 2.0)</a:t>
            </a:r>
          </a:p>
          <a:p>
            <a:r>
              <a:rPr lang="en-US" altLang="ja-JP" sz="2400">
                <a:latin typeface="Consolas" panose="020B0609020204030204" pitchFamily="49" charset="0"/>
                <a:cs typeface="Consolas" panose="020B0609020204030204" pitchFamily="49" charset="0"/>
              </a:rPr>
              <a:t>2211/tcp open  ssh     OpenSSH 5.3 (protocol 2.0)</a:t>
            </a:r>
          </a:p>
          <a:p>
            <a:r>
              <a:rPr lang="en-US" altLang="ja-JP" sz="2400">
                <a:latin typeface="Consolas" panose="020B0609020204030204" pitchFamily="49" charset="0"/>
                <a:cs typeface="Consolas" panose="020B0609020204030204" pitchFamily="49" charset="0"/>
              </a:rPr>
              <a:t>2212/tcp open  ssh     OpenSSH 5.3 (protocol 2.0)</a:t>
            </a:r>
          </a:p>
          <a:p>
            <a:r>
              <a:rPr lang="en-US" altLang="ja-JP" sz="2400">
                <a:latin typeface="Consolas" panose="020B0609020204030204" pitchFamily="49" charset="0"/>
                <a:cs typeface="Consolas" panose="020B0609020204030204" pitchFamily="49" charset="0"/>
              </a:rPr>
              <a:t>2213/tcp open  ssh     OpenSSH 5.3 (protocol 2.0)</a:t>
            </a:r>
          </a:p>
          <a:p>
            <a:r>
              <a:rPr lang="en-US" altLang="ja-JP" sz="2400">
                <a:latin typeface="Consolas" panose="020B0609020204030204" pitchFamily="49" charset="0"/>
                <a:cs typeface="Consolas" panose="020B0609020204030204" pitchFamily="49" charset="0"/>
              </a:rPr>
              <a:t>2214/tcp open  ssh     OpenSSH 5.3 (protocol 2.0)</a:t>
            </a:r>
          </a:p>
          <a:p>
            <a:r>
              <a:rPr lang="en-US" altLang="ja-JP" sz="2400">
                <a:latin typeface="Consolas" panose="020B0609020204030204" pitchFamily="49" charset="0"/>
                <a:cs typeface="Consolas" panose="020B0609020204030204" pitchFamily="49" charset="0"/>
              </a:rPr>
              <a:t>2215/tcp open  ssh     OpenSSH 5.3 (protocol 2.0</a:t>
            </a:r>
            <a:r>
              <a:rPr lang="en-US" altLang="ja-JP" sz="2400" smtClean="0">
                <a:latin typeface="Consolas" panose="020B0609020204030204" pitchFamily="49" charset="0"/>
                <a:cs typeface="Consolas" panose="020B0609020204030204" pitchFamily="49" charset="0"/>
              </a:rPr>
              <a:t>)</a:t>
            </a:r>
            <a:endParaRPr lang="en-US" altLang="ja-JP" sz="2400">
              <a:latin typeface="Consolas" panose="020B0609020204030204" pitchFamily="49" charset="0"/>
              <a:cs typeface="Consolas" panose="020B0609020204030204" pitchFamily="49" charset="0"/>
            </a:endParaRPr>
          </a:p>
        </p:txBody>
      </p:sp>
      <p:sp>
        <p:nvSpPr>
          <p:cNvPr id="3" name="正方形/長方形 2"/>
          <p:cNvSpPr/>
          <p:nvPr/>
        </p:nvSpPr>
        <p:spPr>
          <a:xfrm>
            <a:off x="3729811" y="3303139"/>
            <a:ext cx="5161526" cy="1065283"/>
          </a:xfrm>
          <a:prstGeom prst="rect">
            <a:avLst/>
          </a:prstGeom>
          <a:solidFill>
            <a:schemeClr val="bg2">
              <a:lumMod val="10000"/>
            </a:schemeClr>
          </a:solidFill>
          <a:ln w="28575" cmpd="sng">
            <a:noFill/>
          </a:ln>
          <a:effectLst>
            <a:glow rad="101600">
              <a:schemeClr val="tx1">
                <a:alpha val="22000"/>
              </a:schemeClr>
            </a:glow>
            <a:outerShdw blurRad="50800" dist="38100" dir="270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txBody>
          <a:bodyPr lIns="180000" rIns="180000" rtlCol="0" anchor="ctr"/>
          <a:lstStyle/>
          <a:p>
            <a:r>
              <a:rPr kumimoji="1" lang="ja-JP" altLang="en-US" sz="2800" smtClean="0">
                <a:solidFill>
                  <a:schemeClr val="bg1">
                    <a:lumMod val="85000"/>
                  </a:schemeClr>
                </a:solidFill>
                <a:latin typeface="メイリオ"/>
                <a:ea typeface="メイリオ"/>
                <a:cs typeface="メイリオ"/>
              </a:rPr>
              <a:t>偽の</a:t>
            </a:r>
            <a:r>
              <a:rPr kumimoji="1" lang="en-US" altLang="ja-JP" sz="2800" smtClean="0">
                <a:solidFill>
                  <a:schemeClr val="bg1">
                    <a:lumMod val="85000"/>
                  </a:schemeClr>
                </a:solidFill>
                <a:latin typeface="メイリオ"/>
                <a:ea typeface="メイリオ"/>
                <a:cs typeface="メイリオ"/>
              </a:rPr>
              <a:t>ssh</a:t>
            </a:r>
            <a:r>
              <a:rPr kumimoji="1" lang="ja-JP" altLang="en-US" sz="2800" smtClean="0">
                <a:solidFill>
                  <a:schemeClr val="bg1">
                    <a:lumMod val="85000"/>
                  </a:schemeClr>
                </a:solidFill>
                <a:latin typeface="メイリオ"/>
                <a:ea typeface="メイリオ"/>
                <a:cs typeface="メイリオ"/>
              </a:rPr>
              <a:t>開放ポート：</a:t>
            </a:r>
            <a:endParaRPr kumimoji="1" lang="en-US" altLang="ja-JP" sz="2800" smtClean="0">
              <a:solidFill>
                <a:schemeClr val="bg1">
                  <a:lumMod val="85000"/>
                </a:schemeClr>
              </a:solidFill>
              <a:latin typeface="メイリオ"/>
              <a:ea typeface="メイリオ"/>
              <a:cs typeface="メイリオ"/>
            </a:endParaRPr>
          </a:p>
          <a:p>
            <a:r>
              <a:rPr kumimoji="1" lang="ja-JP" altLang="en-US" sz="2800" smtClean="0">
                <a:solidFill>
                  <a:schemeClr val="bg1">
                    <a:lumMod val="85000"/>
                  </a:schemeClr>
                </a:solidFill>
                <a:latin typeface="メイリオ"/>
                <a:ea typeface="メイリオ"/>
                <a:cs typeface="メイリオ"/>
              </a:rPr>
              <a:t>ポートスキャナへのデコイ</a:t>
            </a:r>
            <a:endParaRPr kumimoji="1" lang="ja-JP" altLang="en-US" sz="2800">
              <a:solidFill>
                <a:schemeClr val="bg1">
                  <a:lumMod val="85000"/>
                </a:schemeClr>
              </a:solidFill>
              <a:latin typeface="メイリオ"/>
              <a:ea typeface="メイリオ"/>
              <a:cs typeface="メイリオ"/>
            </a:endParaRPr>
          </a:p>
        </p:txBody>
      </p:sp>
    </p:spTree>
    <p:extLst>
      <p:ext uri="{BB962C8B-B14F-4D97-AF65-F5344CB8AC3E}">
        <p14:creationId xmlns:p14="http://schemas.microsoft.com/office/powerpoint/2010/main" xmlns="" val="73336099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mtClean="0"/>
              <a:t>3 Missions of Decoy</a:t>
            </a:r>
            <a:endParaRPr kumimoji="1" lang="ja-JP" altLang="en-US"/>
          </a:p>
        </p:txBody>
      </p:sp>
      <p:sp>
        <p:nvSpPr>
          <p:cNvPr id="3" name="コンテンツ プレースホルダ 2"/>
          <p:cNvSpPr>
            <a:spLocks noGrp="1"/>
          </p:cNvSpPr>
          <p:nvPr>
            <p:ph idx="1"/>
          </p:nvPr>
        </p:nvSpPr>
        <p:spPr>
          <a:xfrm>
            <a:off x="1184235" y="1825625"/>
            <a:ext cx="5482783" cy="4351338"/>
          </a:xfrm>
        </p:spPr>
        <p:txBody>
          <a:bodyPr/>
          <a:lstStyle/>
          <a:p>
            <a:r>
              <a:rPr kumimoji="1" lang="en-US" altLang="ja-JP" b="1" smtClean="0">
                <a:solidFill>
                  <a:srgbClr val="FF0000"/>
                </a:solidFill>
              </a:rPr>
              <a:t>saturation – </a:t>
            </a:r>
            <a:r>
              <a:rPr kumimoji="1" lang="ja-JP" altLang="en-US" b="1" smtClean="0">
                <a:solidFill>
                  <a:srgbClr val="FF0000"/>
                </a:solidFill>
              </a:rPr>
              <a:t>飽和</a:t>
            </a:r>
            <a:endParaRPr kumimoji="1" lang="en-US" altLang="ja-JP" b="1" smtClean="0">
              <a:solidFill>
                <a:srgbClr val="FF0000"/>
              </a:solidFill>
            </a:endParaRPr>
          </a:p>
          <a:p>
            <a:r>
              <a:rPr lang="en-US" altLang="ja-JP" smtClean="0"/>
              <a:t>seduction – </a:t>
            </a:r>
            <a:r>
              <a:rPr lang="ja-JP" altLang="en-US" smtClean="0"/>
              <a:t>誘惑</a:t>
            </a:r>
            <a:endParaRPr lang="en-US" altLang="ja-JP" smtClean="0"/>
          </a:p>
          <a:p>
            <a:r>
              <a:rPr kumimoji="1" lang="en-US" altLang="ja-JP" smtClean="0"/>
              <a:t>detection – </a:t>
            </a:r>
            <a:r>
              <a:rPr kumimoji="1" lang="ja-JP" altLang="en-US" smtClean="0"/>
              <a:t>露見</a:t>
            </a:r>
            <a:endParaRPr kumimoji="1" lang="ja-JP"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srcRect/>
          <a:stretch>
            <a:fillRect/>
          </a:stretch>
        </p:blipFill>
        <p:spPr bwMode="auto">
          <a:xfrm>
            <a:off x="-152400" y="370114"/>
            <a:ext cx="7932911" cy="5257800"/>
          </a:xfrm>
          <a:prstGeom prst="rect">
            <a:avLst/>
          </a:prstGeom>
          <a:noFill/>
          <a:ln w="9525">
            <a:noFill/>
            <a:miter lim="800000"/>
            <a:headEnd/>
            <a:tailEnd/>
          </a:ln>
        </p:spPr>
      </p:pic>
      <p:sp>
        <p:nvSpPr>
          <p:cNvPr id="6" name="テキスト ボックス 5"/>
          <p:cNvSpPr txBox="1"/>
          <p:nvPr/>
        </p:nvSpPr>
        <p:spPr>
          <a:xfrm>
            <a:off x="5072915" y="1606079"/>
            <a:ext cx="2933402" cy="923330"/>
          </a:xfrm>
          <a:prstGeom prst="rect">
            <a:avLst/>
          </a:prstGeom>
          <a:noFill/>
        </p:spPr>
        <p:txBody>
          <a:bodyPr wrap="square" rtlCol="0">
            <a:spAutoFit/>
          </a:bodyPr>
          <a:lstStyle/>
          <a:p>
            <a:r>
              <a:rPr kumimoji="1" lang="ja-JP" altLang="en-US" sz="5400" smtClean="0">
                <a:ln>
                  <a:solidFill>
                    <a:schemeClr val="bg1">
                      <a:lumMod val="50000"/>
                    </a:schemeClr>
                  </a:solidFill>
                </a:ln>
                <a:solidFill>
                  <a:schemeClr val="accent2">
                    <a:lumMod val="20000"/>
                    <a:lumOff val="80000"/>
                  </a:schemeClr>
                </a:solidFill>
                <a:latin typeface="Tahoma" panose="020B0604030504040204" pitchFamily="34" charset="0"/>
                <a:cs typeface="Tahoma" panose="020B0604030504040204" pitchFamily="34" charset="0"/>
              </a:rPr>
              <a:t>第一部</a:t>
            </a:r>
            <a:endParaRPr kumimoji="1" lang="ja-JP" altLang="en-US" sz="5400">
              <a:ln>
                <a:solidFill>
                  <a:schemeClr val="bg1">
                    <a:lumMod val="50000"/>
                  </a:schemeClr>
                </a:solidFill>
              </a:ln>
              <a:solidFill>
                <a:schemeClr val="accent2">
                  <a:lumMod val="20000"/>
                  <a:lumOff val="80000"/>
                </a:schemeClr>
              </a:solidFill>
              <a:latin typeface="Tahoma" panose="020B0604030504040204" pitchFamily="34" charset="0"/>
              <a:cs typeface="Tahoma" panose="020B0604030504040204" pitchFamily="34" charset="0"/>
            </a:endParaRPr>
          </a:p>
        </p:txBody>
      </p:sp>
      <p:sp>
        <p:nvSpPr>
          <p:cNvPr id="7" name="テキスト ボックス 6"/>
          <p:cNvSpPr txBox="1"/>
          <p:nvPr/>
        </p:nvSpPr>
        <p:spPr>
          <a:xfrm>
            <a:off x="887231" y="4310292"/>
            <a:ext cx="7650712" cy="830997"/>
          </a:xfrm>
          <a:prstGeom prst="rect">
            <a:avLst/>
          </a:prstGeom>
          <a:noFill/>
        </p:spPr>
        <p:txBody>
          <a:bodyPr wrap="square" rtlCol="0">
            <a:spAutoFit/>
          </a:bodyPr>
          <a:lstStyle/>
          <a:p>
            <a:r>
              <a:rPr kumimoji="1" lang="ja-JP" altLang="en-US" sz="4800" smtClean="0">
                <a:ln>
                  <a:solidFill>
                    <a:schemeClr val="bg1">
                      <a:lumMod val="50000"/>
                    </a:schemeClr>
                  </a:solidFill>
                </a:ln>
                <a:solidFill>
                  <a:schemeClr val="accent2">
                    <a:lumMod val="20000"/>
                    <a:lumOff val="80000"/>
                  </a:schemeClr>
                </a:solidFill>
                <a:latin typeface="Tahoma" panose="020B0604030504040204" pitchFamily="34" charset="0"/>
                <a:cs typeface="Tahoma" panose="020B0604030504040204" pitchFamily="34" charset="0"/>
              </a:rPr>
              <a:t>隠密ポートスキャン</a:t>
            </a:r>
            <a:r>
              <a:rPr kumimoji="1" lang="en-US" altLang="ja-JP" sz="4800" smtClean="0">
                <a:ln>
                  <a:solidFill>
                    <a:schemeClr val="bg1">
                      <a:lumMod val="50000"/>
                    </a:schemeClr>
                  </a:solidFill>
                </a:ln>
                <a:solidFill>
                  <a:schemeClr val="accent2">
                    <a:lumMod val="20000"/>
                    <a:lumOff val="80000"/>
                  </a:schemeClr>
                </a:solidFill>
                <a:latin typeface="Tahoma" panose="020B0604030504040204" pitchFamily="34" charset="0"/>
                <a:cs typeface="Tahoma" panose="020B0604030504040204" pitchFamily="34" charset="0"/>
              </a:rPr>
              <a:t>(nmap)</a:t>
            </a:r>
            <a:endParaRPr kumimoji="1" lang="ja-JP" altLang="en-US" sz="4800">
              <a:ln>
                <a:solidFill>
                  <a:schemeClr val="bg1">
                    <a:lumMod val="50000"/>
                  </a:schemeClr>
                </a:solidFill>
              </a:ln>
              <a:solidFill>
                <a:schemeClr val="accent2">
                  <a:lumMod val="20000"/>
                  <a:lumOff val="80000"/>
                </a:schemeClr>
              </a:solidFill>
              <a:latin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xmlns="" val="159036785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反論：防御になっていない</a:t>
            </a:r>
            <a:r>
              <a:rPr kumimoji="1" lang="en-US" altLang="ja-JP" smtClean="0"/>
              <a:t>?</a:t>
            </a:r>
            <a:endParaRPr kumimoji="1" lang="ja-JP" altLang="en-US"/>
          </a:p>
        </p:txBody>
      </p:sp>
      <p:sp>
        <p:nvSpPr>
          <p:cNvPr id="3" name="コンテンツ プレースホルダ 2"/>
          <p:cNvSpPr>
            <a:spLocks noGrp="1"/>
          </p:cNvSpPr>
          <p:nvPr>
            <p:ph idx="1"/>
          </p:nvPr>
        </p:nvSpPr>
        <p:spPr/>
        <p:txBody>
          <a:bodyPr/>
          <a:lstStyle/>
          <a:p>
            <a:r>
              <a:rPr kumimoji="1" lang="ja-JP" altLang="en-US" smtClean="0"/>
              <a:t>遅延装置は、鍵をかけたドアと同じ</a:t>
            </a:r>
            <a:endParaRPr kumimoji="1" lang="en-US" altLang="ja-JP" smtClean="0"/>
          </a:p>
          <a:p>
            <a:pPr lvl="1"/>
            <a:r>
              <a:rPr lang="ja-JP" altLang="en-US" smtClean="0"/>
              <a:t>破られない錠前は無いが、侵入を遅らせることはできる</a:t>
            </a:r>
            <a:endParaRPr lang="en-US" altLang="ja-JP" smtClean="0"/>
          </a:p>
          <a:p>
            <a:r>
              <a:rPr kumimoji="1" lang="ja-JP" altLang="en-US" smtClean="0"/>
              <a:t>十分な遅延効果があれば、攻撃を検知してブロックするまでの時間も十分に取ることができる</a:t>
            </a:r>
            <a:endParaRPr kumimoji="1" lang="ja-JP" alt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2" cstate="print">
            <a:extLst>
              <a:ext uri="{28A0092B-C50C-407E-A947-70E740481C1C}">
                <a14:useLocalDpi xmlns:a14="http://schemas.microsoft.com/office/drawing/2010/main" xmlns="" val="0"/>
              </a:ext>
            </a:extLst>
          </a:blip>
          <a:srcRect/>
          <a:stretch/>
        </p:blipFill>
        <p:spPr>
          <a:xfrm>
            <a:off x="11575" y="-115747"/>
            <a:ext cx="9306046" cy="7106856"/>
          </a:xfrm>
          <a:prstGeom prst="rect">
            <a:avLst/>
          </a:prstGeom>
          <a:effectLst>
            <a:outerShdw blurRad="50800" dist="50800" dir="5400000" algn="ctr" rotWithShape="0">
              <a:srgbClr val="000000"/>
            </a:outerShdw>
          </a:effectLst>
        </p:spPr>
      </p:pic>
      <p:sp>
        <p:nvSpPr>
          <p:cNvPr id="5" name="テキスト ボックス 4"/>
          <p:cNvSpPr txBox="1"/>
          <p:nvPr/>
        </p:nvSpPr>
        <p:spPr>
          <a:xfrm>
            <a:off x="1825354" y="842118"/>
            <a:ext cx="5489845" cy="1754326"/>
          </a:xfrm>
          <a:prstGeom prst="rect">
            <a:avLst/>
          </a:prstGeom>
          <a:noFill/>
        </p:spPr>
        <p:txBody>
          <a:bodyPr wrap="square" rtlCol="0">
            <a:spAutoFit/>
          </a:bodyPr>
          <a:lstStyle/>
          <a:p>
            <a:r>
              <a:rPr lang="ja-JP" altLang="en-US" sz="5400" smtClean="0">
                <a:ln>
                  <a:solidFill>
                    <a:schemeClr val="bg1">
                      <a:lumMod val="50000"/>
                    </a:schemeClr>
                  </a:solidFill>
                </a:ln>
                <a:latin typeface="Tahoma" panose="020B0604030504040204" pitchFamily="34" charset="0"/>
                <a:cs typeface="Tahoma" panose="020B0604030504040204" pitchFamily="34" charset="0"/>
              </a:rPr>
              <a:t>ガッチャマンの</a:t>
            </a:r>
            <a:endParaRPr lang="en-US" altLang="ja-JP" sz="5400" smtClean="0">
              <a:ln>
                <a:solidFill>
                  <a:schemeClr val="bg1">
                    <a:lumMod val="50000"/>
                  </a:schemeClr>
                </a:solidFill>
              </a:ln>
              <a:latin typeface="Tahoma" panose="020B0604030504040204" pitchFamily="34" charset="0"/>
              <a:cs typeface="Tahoma" panose="020B0604030504040204" pitchFamily="34" charset="0"/>
            </a:endParaRPr>
          </a:p>
          <a:p>
            <a:r>
              <a:rPr lang="ja-JP" altLang="en-US" sz="5400" smtClean="0">
                <a:ln>
                  <a:solidFill>
                    <a:schemeClr val="bg1">
                      <a:lumMod val="50000"/>
                    </a:schemeClr>
                  </a:solidFill>
                </a:ln>
                <a:latin typeface="Tahoma" panose="020B0604030504040204" pitchFamily="34" charset="0"/>
                <a:cs typeface="Tahoma" panose="020B0604030504040204" pitchFamily="34" charset="0"/>
              </a:rPr>
              <a:t>つくりかた</a:t>
            </a:r>
            <a:endParaRPr lang="en-US" altLang="ja-JP" sz="5400">
              <a:ln>
                <a:solidFill>
                  <a:schemeClr val="bg1">
                    <a:lumMod val="50000"/>
                  </a:schemeClr>
                </a:solidFill>
              </a:ln>
              <a:latin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xmlns="" val="207858637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曲折矢印 9"/>
          <p:cNvSpPr/>
          <p:nvPr/>
        </p:nvSpPr>
        <p:spPr>
          <a:xfrm flipH="1">
            <a:off x="5335928" y="2233893"/>
            <a:ext cx="1701479" cy="3472425"/>
          </a:xfrm>
          <a:prstGeom prst="bentArrow">
            <a:avLst>
              <a:gd name="adj1" fmla="val 9773"/>
              <a:gd name="adj2" fmla="val 12908"/>
              <a:gd name="adj3" fmla="val 17387"/>
              <a:gd name="adj4" fmla="val 43750"/>
            </a:avLst>
          </a:prstGeom>
          <a:solidFill>
            <a:schemeClr val="accent4">
              <a:lumMod val="40000"/>
              <a:lumOff val="60000"/>
            </a:schemeClr>
          </a:solidFill>
          <a:ln w="38100">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pic>
        <p:nvPicPr>
          <p:cNvPr id="4" name="図 3"/>
          <p:cNvPicPr>
            <a:picLocks noChangeAspect="1"/>
          </p:cNvPicPr>
          <p:nvPr/>
        </p:nvPicPr>
        <p:blipFill>
          <a:blip r:embed="rId2" cstate="print"/>
          <a:stretch>
            <a:fillRect/>
          </a:stretch>
        </p:blipFill>
        <p:spPr>
          <a:xfrm>
            <a:off x="914084" y="859456"/>
            <a:ext cx="1597425" cy="2462312"/>
          </a:xfrm>
          <a:prstGeom prst="rect">
            <a:avLst/>
          </a:prstGeom>
        </p:spPr>
      </p:pic>
      <p:sp>
        <p:nvSpPr>
          <p:cNvPr id="5" name="角丸四角形 4"/>
          <p:cNvSpPr/>
          <p:nvPr/>
        </p:nvSpPr>
        <p:spPr>
          <a:xfrm>
            <a:off x="2627452" y="625013"/>
            <a:ext cx="2604306" cy="1099594"/>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smtClean="0"/>
              <a:t>本物の</a:t>
            </a:r>
            <a:r>
              <a:rPr lang="en-US" altLang="ja-JP" sz="2800" smtClean="0"/>
              <a:t>sshd</a:t>
            </a:r>
          </a:p>
          <a:p>
            <a:pPr algn="ctr"/>
            <a:r>
              <a:rPr lang="en-US" altLang="ja-JP" sz="2800" smtClean="0"/>
              <a:t>(2245/tcp)</a:t>
            </a:r>
            <a:endParaRPr kumimoji="1" lang="ja-JP" altLang="en-US" sz="2800"/>
          </a:p>
        </p:txBody>
      </p:sp>
      <p:sp>
        <p:nvSpPr>
          <p:cNvPr id="7" name="角丸四角形 6"/>
          <p:cNvSpPr/>
          <p:nvPr/>
        </p:nvSpPr>
        <p:spPr>
          <a:xfrm>
            <a:off x="2652530" y="1992754"/>
            <a:ext cx="2604306" cy="1549099"/>
          </a:xfrm>
          <a:prstGeom prst="roundRect">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800" smtClean="0"/>
              <a:t>偽物の</a:t>
            </a:r>
            <a:r>
              <a:rPr lang="en-US" altLang="ja-JP" sz="2800" smtClean="0"/>
              <a:t>sshd</a:t>
            </a:r>
          </a:p>
          <a:p>
            <a:pPr algn="ctr"/>
            <a:r>
              <a:rPr lang="en-US" altLang="ja-JP" sz="2800" smtClean="0"/>
              <a:t>kippo</a:t>
            </a:r>
          </a:p>
          <a:p>
            <a:pPr algn="ctr"/>
            <a:r>
              <a:rPr lang="en-US" altLang="ja-JP" sz="2800" smtClean="0"/>
              <a:t>(2222/tcp)</a:t>
            </a:r>
            <a:endParaRPr kumimoji="1" lang="ja-JP" altLang="en-US" sz="2800"/>
          </a:p>
        </p:txBody>
      </p:sp>
      <p:sp>
        <p:nvSpPr>
          <p:cNvPr id="9" name="テキスト ボックス 8"/>
          <p:cNvSpPr txBox="1"/>
          <p:nvPr/>
        </p:nvSpPr>
        <p:spPr>
          <a:xfrm>
            <a:off x="4090753" y="4149332"/>
            <a:ext cx="2819335" cy="1384995"/>
          </a:xfrm>
          <a:prstGeom prst="rect">
            <a:avLst/>
          </a:prstGeom>
          <a:noFill/>
        </p:spPr>
        <p:txBody>
          <a:bodyPr wrap="square" rtlCol="0">
            <a:spAutoFit/>
          </a:bodyPr>
          <a:lstStyle/>
          <a:p>
            <a:r>
              <a:rPr lang="en-US" altLang="ja-JP" sz="2800" smtClean="0"/>
              <a:t>22/tcp,</a:t>
            </a:r>
          </a:p>
          <a:p>
            <a:r>
              <a:rPr lang="en-US" altLang="ja-JP" sz="2800" smtClean="0"/>
              <a:t>2200-2244/tcp</a:t>
            </a:r>
          </a:p>
          <a:p>
            <a:r>
              <a:rPr lang="en-US" altLang="ja-JP" sz="2800" smtClean="0"/>
              <a:t>2246-2299/tcp</a:t>
            </a:r>
            <a:endParaRPr kumimoji="1" lang="ja-JP" altLang="en-US" sz="2800"/>
          </a:p>
        </p:txBody>
      </p:sp>
      <p:sp>
        <p:nvSpPr>
          <p:cNvPr id="11" name="テキスト ボックス 10"/>
          <p:cNvSpPr txBox="1"/>
          <p:nvPr/>
        </p:nvSpPr>
        <p:spPr>
          <a:xfrm>
            <a:off x="6763134" y="2061118"/>
            <a:ext cx="2188361" cy="523220"/>
          </a:xfrm>
          <a:prstGeom prst="rect">
            <a:avLst/>
          </a:prstGeom>
          <a:noFill/>
        </p:spPr>
        <p:txBody>
          <a:bodyPr wrap="square" rtlCol="0">
            <a:spAutoFit/>
          </a:bodyPr>
          <a:lstStyle/>
          <a:p>
            <a:r>
              <a:rPr lang="en-US" altLang="ja-JP" sz="2800" smtClean="0"/>
              <a:t>-j REDIRECT</a:t>
            </a:r>
            <a:endParaRPr kumimoji="1" lang="ja-JP" altLang="en-US" sz="2800"/>
          </a:p>
        </p:txBody>
      </p:sp>
      <p:sp>
        <p:nvSpPr>
          <p:cNvPr id="12" name="テキスト ボックス 11"/>
          <p:cNvSpPr txBox="1"/>
          <p:nvPr/>
        </p:nvSpPr>
        <p:spPr>
          <a:xfrm>
            <a:off x="828314" y="3236201"/>
            <a:ext cx="1878791" cy="523220"/>
          </a:xfrm>
          <a:prstGeom prst="rect">
            <a:avLst/>
          </a:prstGeom>
          <a:noFill/>
        </p:spPr>
        <p:txBody>
          <a:bodyPr wrap="square" rtlCol="0">
            <a:spAutoFit/>
          </a:bodyPr>
          <a:lstStyle/>
          <a:p>
            <a:r>
              <a:rPr lang="en-US" altLang="ja-JP" sz="2800" smtClean="0"/>
              <a:t>CentOS 6</a:t>
            </a:r>
            <a:endParaRPr kumimoji="1" lang="ja-JP" altLang="en-US" sz="2800"/>
          </a:p>
        </p:txBody>
      </p:sp>
      <p:sp>
        <p:nvSpPr>
          <p:cNvPr id="14" name="正方形/長方形 13"/>
          <p:cNvSpPr/>
          <p:nvPr/>
        </p:nvSpPr>
        <p:spPr>
          <a:xfrm>
            <a:off x="5606715" y="3308684"/>
            <a:ext cx="2839453" cy="577516"/>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3200" smtClean="0">
                <a:solidFill>
                  <a:schemeClr val="tx2">
                    <a:lumMod val="50000"/>
                  </a:schemeClr>
                </a:solidFill>
              </a:rPr>
              <a:t>iptables</a:t>
            </a:r>
            <a:endParaRPr kumimoji="1" lang="ja-JP" altLang="en-US" sz="3200">
              <a:solidFill>
                <a:schemeClr val="tx2">
                  <a:lumMod val="50000"/>
                </a:schemeClr>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 2"/>
          <p:cNvSpPr>
            <a:spLocks noGrp="1"/>
          </p:cNvSpPr>
          <p:nvPr>
            <p:ph idx="1"/>
          </p:nvPr>
        </p:nvSpPr>
        <p:spPr>
          <a:xfrm>
            <a:off x="520366" y="3401762"/>
            <a:ext cx="7886700" cy="2589964"/>
          </a:xfrm>
        </p:spPr>
        <p:txBody>
          <a:bodyPr/>
          <a:lstStyle/>
          <a:p>
            <a:r>
              <a:rPr lang="ja-JP" altLang="en-US" smtClean="0"/>
              <a:t>ループ</a:t>
            </a:r>
            <a:r>
              <a:rPr lang="ja-JP" altLang="en-US" smtClean="0"/>
              <a:t>は発生</a:t>
            </a:r>
            <a:r>
              <a:rPr lang="ja-JP" altLang="en-US" smtClean="0"/>
              <a:t>しない</a:t>
            </a:r>
            <a:r>
              <a:rPr lang="ja-JP" altLang="en-US" smtClean="0"/>
              <a:t>ため、</a:t>
            </a:r>
            <a:r>
              <a:rPr lang="en-US" altLang="ja-JP" smtClean="0"/>
              <a:t>2222/tcp</a:t>
            </a:r>
            <a:r>
              <a:rPr lang="ja-JP" altLang="en-US" smtClean="0"/>
              <a:t>を</a:t>
            </a:r>
            <a:r>
              <a:rPr lang="en-US" altLang="ja-JP" smtClean="0"/>
              <a:t>2222/tcp</a:t>
            </a:r>
            <a:r>
              <a:rPr lang="ja-JP" altLang="en-US" smtClean="0"/>
              <a:t>へ</a:t>
            </a:r>
            <a:r>
              <a:rPr lang="en-US" altLang="ja-JP" smtClean="0"/>
              <a:t>-j REDIRECT</a:t>
            </a:r>
            <a:r>
              <a:rPr lang="ja-JP" altLang="en-US" smtClean="0"/>
              <a:t>してもだいじょうぶ</a:t>
            </a:r>
            <a:endParaRPr kumimoji="1" lang="ja-JP" altLang="en-US"/>
          </a:p>
        </p:txBody>
      </p:sp>
      <p:sp>
        <p:nvSpPr>
          <p:cNvPr id="4" name="正方形/長方形 3"/>
          <p:cNvSpPr/>
          <p:nvPr/>
        </p:nvSpPr>
        <p:spPr>
          <a:xfrm>
            <a:off x="145256" y="953918"/>
            <a:ext cx="8744607" cy="1885534"/>
          </a:xfrm>
          <a:prstGeom prst="rect">
            <a:avLst/>
          </a:prstGeom>
          <a:solidFill>
            <a:schemeClr val="tx1"/>
          </a:solidFill>
          <a:ln>
            <a:solidFill>
              <a:schemeClr val="accent4">
                <a:lumMod val="20000"/>
                <a:lumOff val="80000"/>
              </a:schemeClr>
            </a:solidFill>
          </a:ln>
        </p:spPr>
        <p:style>
          <a:lnRef idx="1">
            <a:schemeClr val="accent1"/>
          </a:lnRef>
          <a:fillRef idx="3">
            <a:schemeClr val="accent1"/>
          </a:fillRef>
          <a:effectRef idx="2">
            <a:schemeClr val="accent1"/>
          </a:effectRef>
          <a:fontRef idx="minor">
            <a:schemeClr val="lt1"/>
          </a:fontRef>
        </p:style>
        <p:txBody>
          <a:bodyPr rtlCol="0" anchor="ctr"/>
          <a:lstStyle/>
          <a:p>
            <a:r>
              <a:rPr lang="en-US" altLang="ja-JP" sz="2400" smtClean="0">
                <a:latin typeface="Consolas"/>
                <a:cs typeface="Consolas"/>
              </a:rPr>
              <a:t># iptables -A </a:t>
            </a:r>
            <a:r>
              <a:rPr lang="en-US" altLang="ja-JP" sz="2400" smtClean="0">
                <a:latin typeface="Consolas"/>
                <a:cs typeface="Consolas"/>
              </a:rPr>
              <a:t>PREROUTING </a:t>
            </a:r>
            <a:r>
              <a:rPr lang="en-US" altLang="ja-JP" sz="2400" smtClean="0">
                <a:latin typeface="Consolas"/>
                <a:cs typeface="Consolas"/>
              </a:rPr>
              <a:t>–t nat </a:t>
            </a:r>
            <a:r>
              <a:rPr lang="en-US" altLang="ja-JP" sz="2400" smtClean="0">
                <a:latin typeface="Consolas"/>
                <a:cs typeface="Consolas"/>
              </a:rPr>
              <a:t>-</a:t>
            </a:r>
            <a:r>
              <a:rPr lang="en-US" altLang="ja-JP" sz="2400" smtClean="0">
                <a:latin typeface="Consolas"/>
                <a:cs typeface="Consolas"/>
              </a:rPr>
              <a:t>i eth0 -p tcp --dport 2200:2244 -j REDIRECT --to-ports 2222</a:t>
            </a:r>
          </a:p>
          <a:p>
            <a:r>
              <a:rPr lang="en-US" altLang="ja-JP" sz="2400" smtClean="0">
                <a:latin typeface="Consolas"/>
                <a:cs typeface="Consolas"/>
              </a:rPr>
              <a:t># </a:t>
            </a:r>
            <a:r>
              <a:rPr lang="en-US" altLang="ja-JP" sz="2400" smtClean="0">
                <a:latin typeface="Consolas"/>
                <a:cs typeface="Consolas"/>
              </a:rPr>
              <a:t>iptables </a:t>
            </a:r>
            <a:r>
              <a:rPr lang="en-US" altLang="ja-JP" sz="2400" smtClean="0">
                <a:latin typeface="Consolas"/>
                <a:cs typeface="Consolas"/>
              </a:rPr>
              <a:t>-</a:t>
            </a:r>
            <a:r>
              <a:rPr lang="en-US" altLang="ja-JP" sz="2400" smtClean="0">
                <a:latin typeface="Consolas"/>
                <a:cs typeface="Consolas"/>
              </a:rPr>
              <a:t>A </a:t>
            </a:r>
            <a:r>
              <a:rPr lang="en-US" altLang="ja-JP" sz="2400" smtClean="0">
                <a:latin typeface="Consolas"/>
                <a:cs typeface="Consolas"/>
              </a:rPr>
              <a:t>PREROUTING </a:t>
            </a:r>
            <a:r>
              <a:rPr lang="en-US" altLang="ja-JP" sz="2400" smtClean="0">
                <a:latin typeface="Consolas"/>
                <a:cs typeface="Consolas"/>
              </a:rPr>
              <a:t>–t nat </a:t>
            </a:r>
            <a:r>
              <a:rPr lang="en-US" altLang="ja-JP" sz="2400" smtClean="0">
                <a:latin typeface="Consolas"/>
                <a:cs typeface="Consolas"/>
              </a:rPr>
              <a:t>-</a:t>
            </a:r>
            <a:r>
              <a:rPr lang="en-US" altLang="ja-JP" sz="2400" smtClean="0">
                <a:latin typeface="Consolas"/>
                <a:cs typeface="Consolas"/>
              </a:rPr>
              <a:t>i eth0 -p tcp --dport 2246:2299 -j REDIRECT --to-ports 2222</a:t>
            </a:r>
            <a:endParaRPr lang="en-US" altLang="ja-JP" sz="2400">
              <a:latin typeface="Consolas"/>
              <a:cs typeface="Consolas"/>
            </a:endParaRPr>
          </a:p>
        </p:txBody>
      </p:sp>
      <p:sp>
        <p:nvSpPr>
          <p:cNvPr id="5" name="テキスト ボックス 4"/>
          <p:cNvSpPr txBox="1"/>
          <p:nvPr/>
        </p:nvSpPr>
        <p:spPr>
          <a:xfrm>
            <a:off x="193893" y="292476"/>
            <a:ext cx="7915392" cy="584775"/>
          </a:xfrm>
          <a:prstGeom prst="rect">
            <a:avLst/>
          </a:prstGeom>
          <a:noFill/>
        </p:spPr>
        <p:txBody>
          <a:bodyPr wrap="square" rtlCol="0">
            <a:spAutoFit/>
          </a:bodyPr>
          <a:lstStyle/>
          <a:p>
            <a:r>
              <a:rPr lang="en-US" altLang="ja-JP" sz="3200" smtClean="0"/>
              <a:t>2245/tcp</a:t>
            </a:r>
            <a:r>
              <a:rPr lang="ja-JP" altLang="en-US" sz="3200" smtClean="0"/>
              <a:t>以外の</a:t>
            </a:r>
            <a:r>
              <a:rPr lang="en-US" altLang="ja-JP" sz="3200" smtClean="0"/>
              <a:t>2200</a:t>
            </a:r>
            <a:r>
              <a:rPr lang="ja-JP" altLang="en-US" sz="3200" smtClean="0"/>
              <a:t>番台は、</a:t>
            </a:r>
            <a:r>
              <a:rPr lang="en-US" altLang="ja-JP" sz="3200" smtClean="0"/>
              <a:t>2222/tcp</a:t>
            </a:r>
            <a:r>
              <a:rPr lang="ja-JP" altLang="en-US" sz="3200" smtClean="0"/>
              <a:t>へ</a:t>
            </a:r>
            <a:endParaRPr kumimoji="1" lang="ja-JP" altLang="en-US" sz="320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p:cNvSpPr/>
          <p:nvPr/>
        </p:nvSpPr>
        <p:spPr>
          <a:xfrm>
            <a:off x="224286" y="189781"/>
            <a:ext cx="9144000"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ja-JP" sz="2000" smtClean="0">
                <a:latin typeface="Consolas" panose="020B0609020204030204" pitchFamily="49" charset="0"/>
                <a:cs typeface="Consolas" panose="020B0609020204030204" pitchFamily="49" charset="0"/>
              </a:rPr>
              <a:t>PORT     </a:t>
            </a:r>
            <a:r>
              <a:rPr lang="en-US" altLang="ja-JP" sz="2000">
                <a:latin typeface="Consolas" panose="020B0609020204030204" pitchFamily="49" charset="0"/>
                <a:cs typeface="Consolas" panose="020B0609020204030204" pitchFamily="49" charset="0"/>
              </a:rPr>
              <a:t>STATE SERVICE VERSION</a:t>
            </a:r>
          </a:p>
          <a:p>
            <a:r>
              <a:rPr lang="en-US" altLang="ja-JP" sz="2000">
                <a:latin typeface="Consolas" panose="020B0609020204030204" pitchFamily="49" charset="0"/>
                <a:cs typeface="Consolas" panose="020B0609020204030204" pitchFamily="49" charset="0"/>
              </a:rPr>
              <a:t>22/tcp   open  ssh     OpenSSH 5.3 (protocol 2.0)</a:t>
            </a:r>
          </a:p>
          <a:p>
            <a:r>
              <a:rPr lang="en-US" altLang="ja-JP" sz="2000">
                <a:latin typeface="Consolas" panose="020B0609020204030204" pitchFamily="49" charset="0"/>
                <a:cs typeface="Consolas" panose="020B0609020204030204" pitchFamily="49" charset="0"/>
              </a:rPr>
              <a:t>| ssh-hostkey: </a:t>
            </a:r>
          </a:p>
          <a:p>
            <a:r>
              <a:rPr lang="en-US" altLang="ja-JP" sz="2000">
                <a:latin typeface="Consolas" panose="020B0609020204030204" pitchFamily="49" charset="0"/>
                <a:cs typeface="Consolas" panose="020B0609020204030204" pitchFamily="49" charset="0"/>
              </a:rPr>
              <a:t>|   1024 bc:92:50:82:82:bc:d0:ab:b8:a2:6f:34:bb:f7:fd:bd (DSA)</a:t>
            </a:r>
          </a:p>
          <a:p>
            <a:r>
              <a:rPr lang="en-US" altLang="ja-JP" sz="2000">
                <a:latin typeface="Consolas" panose="020B0609020204030204" pitchFamily="49" charset="0"/>
                <a:cs typeface="Consolas" panose="020B0609020204030204" pitchFamily="49" charset="0"/>
              </a:rPr>
              <a:t>|_  2048 ea:63:6a:de:44:98:c3:c9:35:88:d7:e9:81:cc:f7:47 (RSA)</a:t>
            </a:r>
          </a:p>
          <a:p>
            <a:r>
              <a:rPr lang="en-US" altLang="ja-JP" sz="2000">
                <a:latin typeface="Consolas" panose="020B0609020204030204" pitchFamily="49" charset="0"/>
                <a:cs typeface="Consolas" panose="020B0609020204030204" pitchFamily="49" charset="0"/>
              </a:rPr>
              <a:t>2200/tcp open  ssh     OpenSSH 5.3 (protocol 2.0)</a:t>
            </a:r>
          </a:p>
          <a:p>
            <a:r>
              <a:rPr lang="en-US" altLang="ja-JP" sz="2000">
                <a:latin typeface="Consolas" panose="020B0609020204030204" pitchFamily="49" charset="0"/>
                <a:cs typeface="Consolas" panose="020B0609020204030204" pitchFamily="49" charset="0"/>
              </a:rPr>
              <a:t>| ssh-hostkey: </a:t>
            </a:r>
          </a:p>
          <a:p>
            <a:r>
              <a:rPr lang="en-US" altLang="ja-JP" sz="2000">
                <a:latin typeface="Consolas" panose="020B0609020204030204" pitchFamily="49" charset="0"/>
                <a:cs typeface="Consolas" panose="020B0609020204030204" pitchFamily="49" charset="0"/>
              </a:rPr>
              <a:t>|   1024 bc:92:50:82:82:bc:d0:ab:b8:a2:6f:34:bb:f7:fd:bd (DSA)</a:t>
            </a:r>
          </a:p>
          <a:p>
            <a:r>
              <a:rPr lang="en-US" altLang="ja-JP" sz="2000">
                <a:latin typeface="Consolas" panose="020B0609020204030204" pitchFamily="49" charset="0"/>
                <a:cs typeface="Consolas" panose="020B0609020204030204" pitchFamily="49" charset="0"/>
              </a:rPr>
              <a:t>|_  2048 ea:63:6a:de:44:98:c3:c9:35:88:d7:e9:81:cc:f7:47 (RSA)</a:t>
            </a:r>
          </a:p>
          <a:p>
            <a:r>
              <a:rPr lang="en-US" altLang="ja-JP" sz="2000">
                <a:latin typeface="Consolas" panose="020B0609020204030204" pitchFamily="49" charset="0"/>
                <a:cs typeface="Consolas" panose="020B0609020204030204" pitchFamily="49" charset="0"/>
              </a:rPr>
              <a:t>2201/tcp open  ssh     OpenSSH 5.3 (protocol 2.0)</a:t>
            </a:r>
          </a:p>
          <a:p>
            <a:r>
              <a:rPr lang="en-US" altLang="ja-JP" sz="2000">
                <a:latin typeface="Consolas" panose="020B0609020204030204" pitchFamily="49" charset="0"/>
                <a:cs typeface="Consolas" panose="020B0609020204030204" pitchFamily="49" charset="0"/>
              </a:rPr>
              <a:t>| ssh-hostkey: </a:t>
            </a:r>
          </a:p>
          <a:p>
            <a:r>
              <a:rPr lang="en-US" altLang="ja-JP" sz="2000">
                <a:latin typeface="Consolas" panose="020B0609020204030204" pitchFamily="49" charset="0"/>
                <a:cs typeface="Consolas" panose="020B0609020204030204" pitchFamily="49" charset="0"/>
              </a:rPr>
              <a:t>|   1024 bc:92:50:82:82:bc:d0:ab:b8:a2:6f:34:bb:f7:fd:bd (DSA)</a:t>
            </a:r>
          </a:p>
          <a:p>
            <a:r>
              <a:rPr lang="en-US" altLang="ja-JP" sz="2000">
                <a:latin typeface="Consolas" panose="020B0609020204030204" pitchFamily="49" charset="0"/>
                <a:cs typeface="Consolas" panose="020B0609020204030204" pitchFamily="49" charset="0"/>
              </a:rPr>
              <a:t>|_  2048 ea:63:6a:de:44:98:c3:c9:35:88:d7:e9:81:cc:f7:47 (RSA)</a:t>
            </a:r>
          </a:p>
          <a:p>
            <a:r>
              <a:rPr lang="en-US" altLang="ja-JP" sz="2000">
                <a:latin typeface="Consolas" panose="020B0609020204030204" pitchFamily="49" charset="0"/>
                <a:cs typeface="Consolas" panose="020B0609020204030204" pitchFamily="49" charset="0"/>
              </a:rPr>
              <a:t>2202/tcp open  ssh     OpenSSH 5.3 (protocol 2.0)</a:t>
            </a:r>
          </a:p>
          <a:p>
            <a:r>
              <a:rPr lang="en-US" altLang="ja-JP" sz="2000">
                <a:latin typeface="Consolas" panose="020B0609020204030204" pitchFamily="49" charset="0"/>
                <a:cs typeface="Consolas" panose="020B0609020204030204" pitchFamily="49" charset="0"/>
              </a:rPr>
              <a:t>| ssh-hostkey: </a:t>
            </a:r>
          </a:p>
          <a:p>
            <a:r>
              <a:rPr lang="en-US" altLang="ja-JP" sz="2000">
                <a:latin typeface="Consolas" panose="020B0609020204030204" pitchFamily="49" charset="0"/>
                <a:cs typeface="Consolas" panose="020B0609020204030204" pitchFamily="49" charset="0"/>
              </a:rPr>
              <a:t>|   1024 bc:92:50:82:82:bc:d0:ab:b8:a2:6f:34:bb:f7:fd:bd (DSA)</a:t>
            </a:r>
          </a:p>
          <a:p>
            <a:r>
              <a:rPr lang="en-US" altLang="ja-JP" sz="2000">
                <a:latin typeface="Consolas" panose="020B0609020204030204" pitchFamily="49" charset="0"/>
                <a:cs typeface="Consolas" panose="020B0609020204030204" pitchFamily="49" charset="0"/>
              </a:rPr>
              <a:t>|_  2048 ea:63:6a:de:44:98:c3:c9:35:88:d7:e9:81:cc:f7:47 (RSA</a:t>
            </a:r>
            <a:r>
              <a:rPr lang="en-US" altLang="ja-JP" sz="2000" smtClean="0">
                <a:latin typeface="Consolas" panose="020B0609020204030204" pitchFamily="49" charset="0"/>
                <a:cs typeface="Consolas" panose="020B0609020204030204" pitchFamily="49" charset="0"/>
              </a:rPr>
              <a:t>)</a:t>
            </a:r>
          </a:p>
          <a:p>
            <a:r>
              <a:rPr lang="en-US" altLang="ja-JP" sz="2000" smtClean="0">
                <a:latin typeface="Consolas" panose="020B0609020204030204" pitchFamily="49" charset="0"/>
                <a:cs typeface="Consolas" panose="020B0609020204030204" pitchFamily="49" charset="0"/>
              </a:rPr>
              <a:t>2203/tcp open  ssh     OpenSSH 5.3 (protocol 2.0)</a:t>
            </a:r>
          </a:p>
          <a:p>
            <a:r>
              <a:rPr lang="en-US" altLang="ja-JP" sz="2000" smtClean="0">
                <a:latin typeface="Consolas" panose="020B0609020204030204" pitchFamily="49" charset="0"/>
                <a:cs typeface="Consolas" panose="020B0609020204030204" pitchFamily="49" charset="0"/>
              </a:rPr>
              <a:t>| ssh-hostkey: </a:t>
            </a:r>
          </a:p>
          <a:p>
            <a:r>
              <a:rPr lang="en-US" altLang="ja-JP" sz="2000" smtClean="0">
                <a:latin typeface="Consolas" panose="020B0609020204030204" pitchFamily="49" charset="0"/>
                <a:cs typeface="Consolas" panose="020B0609020204030204" pitchFamily="49" charset="0"/>
              </a:rPr>
              <a:t>|   1024 bc:92:50:82:82:bc:d0:ab:b8:a2:6f:34:bb:f7:fd:bd (DSA)</a:t>
            </a:r>
          </a:p>
          <a:p>
            <a:r>
              <a:rPr lang="en-US" altLang="ja-JP" sz="2000" smtClean="0">
                <a:latin typeface="Consolas" panose="020B0609020204030204" pitchFamily="49" charset="0"/>
                <a:cs typeface="Consolas" panose="020B0609020204030204" pitchFamily="49" charset="0"/>
              </a:rPr>
              <a:t>|_  2048 ea:63:6a:de:44:98:c3:c9:35:88:d7:e9:81:cc:f7:47 (RSA)</a:t>
            </a:r>
          </a:p>
          <a:p>
            <a:endParaRPr kumimoji="1" lang="ja-JP" altLang="en-US" sz="200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xmlns="" val="840825377"/>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2" cstate="print">
            <a:extLst>
              <a:ext uri="{28A0092B-C50C-407E-A947-70E740481C1C}">
                <a14:useLocalDpi xmlns:a14="http://schemas.microsoft.com/office/drawing/2010/main" xmlns="" val="0"/>
              </a:ext>
            </a:extLst>
          </a:blip>
          <a:srcRect/>
          <a:stretch/>
        </p:blipFill>
        <p:spPr>
          <a:xfrm>
            <a:off x="11575" y="-115747"/>
            <a:ext cx="9306046" cy="7106856"/>
          </a:xfrm>
          <a:prstGeom prst="rect">
            <a:avLst/>
          </a:prstGeom>
          <a:effectLst>
            <a:outerShdw blurRad="50800" dist="50800" dir="5400000" algn="ctr" rotWithShape="0">
              <a:srgbClr val="000000"/>
            </a:outerShdw>
          </a:effectLst>
        </p:spPr>
      </p:pic>
      <p:sp>
        <p:nvSpPr>
          <p:cNvPr id="5" name="テキスト ボックス 4"/>
          <p:cNvSpPr txBox="1"/>
          <p:nvPr/>
        </p:nvSpPr>
        <p:spPr>
          <a:xfrm>
            <a:off x="2053954" y="962434"/>
            <a:ext cx="5177026" cy="1754326"/>
          </a:xfrm>
          <a:prstGeom prst="rect">
            <a:avLst/>
          </a:prstGeom>
          <a:noFill/>
        </p:spPr>
        <p:txBody>
          <a:bodyPr wrap="square" rtlCol="0">
            <a:spAutoFit/>
          </a:bodyPr>
          <a:lstStyle/>
          <a:p>
            <a:r>
              <a:rPr lang="en-US" altLang="ja-JP" sz="5400" smtClean="0">
                <a:ln>
                  <a:solidFill>
                    <a:schemeClr val="bg1">
                      <a:lumMod val="50000"/>
                    </a:schemeClr>
                  </a:solidFill>
                </a:ln>
                <a:latin typeface="Tahoma" panose="020B0604030504040204" pitchFamily="34" charset="0"/>
                <a:cs typeface="Tahoma" panose="020B0604030504040204" pitchFamily="34" charset="0"/>
              </a:rPr>
              <a:t>TCP Intercept:</a:t>
            </a:r>
          </a:p>
          <a:p>
            <a:r>
              <a:rPr lang="en-US" altLang="ja-JP" sz="5400" smtClean="0">
                <a:ln>
                  <a:solidFill>
                    <a:schemeClr val="bg1">
                      <a:lumMod val="50000"/>
                    </a:schemeClr>
                  </a:solidFill>
                </a:ln>
                <a:latin typeface="Tahoma" panose="020B0604030504040204" pitchFamily="34" charset="0"/>
                <a:cs typeface="Tahoma" panose="020B0604030504040204" pitchFamily="34" charset="0"/>
              </a:rPr>
              <a:t>Cisco ASA 5500</a:t>
            </a:r>
            <a:endParaRPr lang="en-US" altLang="ja-JP" sz="5400">
              <a:ln>
                <a:solidFill>
                  <a:schemeClr val="bg1">
                    <a:lumMod val="50000"/>
                  </a:schemeClr>
                </a:solidFill>
              </a:ln>
              <a:latin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xmlns="" val="207858637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a:stretch>
            <a:fillRect/>
          </a:stretch>
        </p:blipFill>
        <p:spPr bwMode="auto">
          <a:xfrm>
            <a:off x="-1" y="0"/>
            <a:ext cx="9265533" cy="6858000"/>
          </a:xfrm>
          <a:prstGeom prst="rect">
            <a:avLst/>
          </a:prstGeom>
          <a:noFill/>
          <a:ln w="9525">
            <a:noFill/>
            <a:miter lim="800000"/>
            <a:headEnd/>
            <a:tailEnd/>
          </a:ln>
        </p:spPr>
      </p:pic>
      <p:sp>
        <p:nvSpPr>
          <p:cNvPr id="7" name="正方形/長方形 6"/>
          <p:cNvSpPr/>
          <p:nvPr/>
        </p:nvSpPr>
        <p:spPr>
          <a:xfrm>
            <a:off x="3681663" y="4018547"/>
            <a:ext cx="3525253" cy="372979"/>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lum bright="-40000"/>
          </a:blip>
          <a:srcRect/>
          <a:stretch>
            <a:fillRect/>
          </a:stretch>
        </p:blipFill>
        <p:spPr bwMode="auto">
          <a:xfrm>
            <a:off x="-1" y="0"/>
            <a:ext cx="9265533" cy="6858000"/>
          </a:xfrm>
          <a:prstGeom prst="rect">
            <a:avLst/>
          </a:prstGeom>
          <a:noFill/>
          <a:ln w="9525">
            <a:noFill/>
            <a:miter lim="800000"/>
            <a:headEnd/>
            <a:tailEnd/>
          </a:ln>
        </p:spPr>
      </p:pic>
      <p:sp>
        <p:nvSpPr>
          <p:cNvPr id="3" name="正方形/長方形 2"/>
          <p:cNvSpPr/>
          <p:nvPr/>
        </p:nvSpPr>
        <p:spPr>
          <a:xfrm>
            <a:off x="1407695" y="2225843"/>
            <a:ext cx="7423484" cy="2743200"/>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lIns="180000" tIns="72000" rIns="180000" bIns="72000" rtlCol="0" anchor="ctr"/>
          <a:lstStyle/>
          <a:p>
            <a:r>
              <a:rPr lang="en-US" altLang="ja-JP" sz="3200" smtClean="0">
                <a:solidFill>
                  <a:schemeClr val="tx2">
                    <a:lumMod val="50000"/>
                  </a:schemeClr>
                </a:solidFill>
              </a:rPr>
              <a:t>...(</a:t>
            </a:r>
            <a:r>
              <a:rPr lang="ja-JP" altLang="en-US" sz="3200" smtClean="0">
                <a:solidFill>
                  <a:schemeClr val="tx2">
                    <a:lumMod val="50000"/>
                  </a:schemeClr>
                </a:solidFill>
              </a:rPr>
              <a:t>略</a:t>
            </a:r>
            <a:r>
              <a:rPr lang="en-US" altLang="ja-JP" sz="3200" smtClean="0">
                <a:solidFill>
                  <a:schemeClr val="tx2">
                    <a:lumMod val="50000"/>
                  </a:schemeClr>
                </a:solidFill>
              </a:rPr>
              <a:t>)...</a:t>
            </a:r>
            <a:r>
              <a:rPr lang="ja-JP" altLang="en-US" sz="3200" smtClean="0">
                <a:solidFill>
                  <a:schemeClr val="tx2">
                    <a:lumMod val="50000"/>
                  </a:schemeClr>
                </a:solidFill>
              </a:rPr>
              <a:t>初期接続しきい値を超えると、</a:t>
            </a:r>
            <a:r>
              <a:rPr lang="en-US" altLang="ja-JP" sz="3200" smtClean="0">
                <a:solidFill>
                  <a:schemeClr val="tx2">
                    <a:lumMod val="50000"/>
                  </a:schemeClr>
                </a:solidFill>
              </a:rPr>
              <a:t>ASA</a:t>
            </a:r>
            <a:r>
              <a:rPr lang="ja-JP" altLang="en-US" sz="3200" smtClean="0">
                <a:solidFill>
                  <a:schemeClr val="tx2">
                    <a:lumMod val="50000"/>
                  </a:schemeClr>
                </a:solidFill>
              </a:rPr>
              <a:t>はサーバのプロキシとして動作し、クライアント </a:t>
            </a:r>
            <a:r>
              <a:rPr lang="en-US" altLang="ja-JP" sz="3200" smtClean="0">
                <a:solidFill>
                  <a:schemeClr val="tx2">
                    <a:lumMod val="50000"/>
                  </a:schemeClr>
                </a:solidFill>
              </a:rPr>
              <a:t>SYN </a:t>
            </a:r>
            <a:r>
              <a:rPr lang="ja-JP" altLang="en-US" sz="3200" smtClean="0">
                <a:solidFill>
                  <a:schemeClr val="tx2">
                    <a:lumMod val="50000"/>
                  </a:schemeClr>
                </a:solidFill>
              </a:rPr>
              <a:t>要求に対する </a:t>
            </a:r>
            <a:r>
              <a:rPr lang="en-US" altLang="ja-JP" sz="3200" smtClean="0">
                <a:solidFill>
                  <a:schemeClr val="tx2">
                    <a:lumMod val="50000"/>
                  </a:schemeClr>
                </a:solidFill>
              </a:rPr>
              <a:t>SYN-ACK </a:t>
            </a:r>
            <a:r>
              <a:rPr lang="ja-JP" altLang="en-US" sz="3200" smtClean="0">
                <a:solidFill>
                  <a:schemeClr val="tx2">
                    <a:lumMod val="50000"/>
                  </a:schemeClr>
                </a:solidFill>
              </a:rPr>
              <a:t>応答を生成します。</a:t>
            </a:r>
            <a:r>
              <a:rPr lang="en-US" altLang="ja-JP" sz="3200" smtClean="0">
                <a:solidFill>
                  <a:schemeClr val="tx2">
                    <a:lumMod val="50000"/>
                  </a:schemeClr>
                </a:solidFill>
              </a:rPr>
              <a:t>...(</a:t>
            </a:r>
            <a:r>
              <a:rPr lang="ja-JP" altLang="en-US" sz="3200" smtClean="0">
                <a:solidFill>
                  <a:schemeClr val="tx2">
                    <a:lumMod val="50000"/>
                  </a:schemeClr>
                </a:solidFill>
              </a:rPr>
              <a:t>略</a:t>
            </a:r>
            <a:r>
              <a:rPr lang="en-US" altLang="ja-JP" sz="3200" smtClean="0">
                <a:solidFill>
                  <a:schemeClr val="tx2">
                    <a:lumMod val="50000"/>
                  </a:schemeClr>
                </a:solidFill>
              </a:rPr>
              <a:t>)...</a:t>
            </a:r>
          </a:p>
        </p:txBody>
      </p:sp>
      <p:sp>
        <p:nvSpPr>
          <p:cNvPr id="4" name="正方形/長方形 3"/>
          <p:cNvSpPr/>
          <p:nvPr/>
        </p:nvSpPr>
        <p:spPr>
          <a:xfrm>
            <a:off x="513347" y="1078833"/>
            <a:ext cx="7644063" cy="798094"/>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lIns="180000" tIns="72000" rIns="180000" bIns="72000" rtlCol="0" anchor="ctr"/>
          <a:lstStyle/>
          <a:p>
            <a:r>
              <a:rPr lang="en-US" altLang="ja-JP" sz="3200" smtClean="0">
                <a:solidFill>
                  <a:schemeClr val="tx2">
                    <a:lumMod val="50000"/>
                  </a:schemeClr>
                </a:solidFill>
              </a:rPr>
              <a:t>TCP </a:t>
            </a:r>
            <a:r>
              <a:rPr lang="ja-JP" altLang="en-US" sz="3200" smtClean="0">
                <a:solidFill>
                  <a:schemeClr val="tx2">
                    <a:lumMod val="50000"/>
                  </a:schemeClr>
                </a:solidFill>
              </a:rPr>
              <a:t>代行受信および初期接続の制限</a:t>
            </a:r>
            <a:endParaRPr lang="en-US" altLang="ja-JP" sz="3200" smtClean="0">
              <a:solidFill>
                <a:schemeClr val="tx2">
                  <a:lumMod val="50000"/>
                </a:schemeClr>
              </a:solidFill>
            </a:endParaRP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mtClean="0"/>
              <a:t>iptables</a:t>
            </a:r>
            <a:r>
              <a:rPr kumimoji="1" lang="ja-JP" altLang="en-US" smtClean="0"/>
              <a:t>でも実現可能</a:t>
            </a:r>
            <a:endParaRPr kumimoji="1" lang="ja-JP" altLang="en-US"/>
          </a:p>
        </p:txBody>
      </p:sp>
      <p:sp>
        <p:nvSpPr>
          <p:cNvPr id="3" name="コンテンツ プレースホルダ 2"/>
          <p:cNvSpPr>
            <a:spLocks noGrp="1"/>
          </p:cNvSpPr>
          <p:nvPr>
            <p:ph idx="1"/>
          </p:nvPr>
        </p:nvSpPr>
        <p:spPr/>
        <p:txBody>
          <a:bodyPr/>
          <a:lstStyle/>
          <a:p>
            <a:r>
              <a:rPr lang="en-US" altLang="ja-JP" smtClean="0"/>
              <a:t>yasulib memo: </a:t>
            </a:r>
            <a:r>
              <a:rPr lang="ja-JP" altLang="en-US" smtClean="0"/>
              <a:t>フルポートスキャンから開放ポートを</a:t>
            </a:r>
            <a:r>
              <a:rPr lang="ja-JP" altLang="en-US" smtClean="0"/>
              <a:t>隠す</a:t>
            </a:r>
            <a:r>
              <a:rPr lang="ja-JP" altLang="en-US" smtClean="0"/>
              <a:t>方法</a:t>
            </a:r>
            <a:endParaRPr lang="en-US" altLang="ja-JP" smtClean="0"/>
          </a:p>
          <a:p>
            <a:pPr lvl="1"/>
            <a:r>
              <a:rPr lang="en-US" altLang="ja-JP" sz="2000" smtClean="0"/>
              <a:t>http://d.hatena.ne.jp/yasulib/20150302/1425282464</a:t>
            </a:r>
            <a:endParaRPr kumimoji="1" lang="ja-JP" altLang="en-US" sz="200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2" cstate="print">
            <a:extLst>
              <a:ext uri="{28A0092B-C50C-407E-A947-70E740481C1C}">
                <a14:useLocalDpi xmlns:a14="http://schemas.microsoft.com/office/drawing/2010/main" xmlns="" val="0"/>
              </a:ext>
            </a:extLst>
          </a:blip>
          <a:srcRect/>
          <a:stretch/>
        </p:blipFill>
        <p:spPr>
          <a:xfrm>
            <a:off x="11575" y="-115747"/>
            <a:ext cx="9306046" cy="7106856"/>
          </a:xfrm>
          <a:prstGeom prst="rect">
            <a:avLst/>
          </a:prstGeom>
          <a:effectLst>
            <a:outerShdw blurRad="50800" dist="50800" dir="5400000" algn="ctr" rotWithShape="0">
              <a:srgbClr val="000000"/>
            </a:outerShdw>
          </a:effectLst>
        </p:spPr>
      </p:pic>
      <p:sp>
        <p:nvSpPr>
          <p:cNvPr id="5" name="テキスト ボックス 4"/>
          <p:cNvSpPr txBox="1"/>
          <p:nvPr/>
        </p:nvSpPr>
        <p:spPr>
          <a:xfrm>
            <a:off x="2282555" y="1323381"/>
            <a:ext cx="4996552" cy="923330"/>
          </a:xfrm>
          <a:prstGeom prst="rect">
            <a:avLst/>
          </a:prstGeom>
          <a:noFill/>
        </p:spPr>
        <p:txBody>
          <a:bodyPr wrap="square" rtlCol="0">
            <a:spAutoFit/>
          </a:bodyPr>
          <a:lstStyle/>
          <a:p>
            <a:r>
              <a:rPr lang="en-US" altLang="ja-JP" sz="5400" smtClean="0">
                <a:ln>
                  <a:solidFill>
                    <a:schemeClr val="bg1">
                      <a:lumMod val="50000"/>
                    </a:schemeClr>
                  </a:solidFill>
                </a:ln>
                <a:latin typeface="Tahoma" panose="020B0604030504040204" pitchFamily="34" charset="0"/>
                <a:cs typeface="Tahoma" panose="020B0604030504040204" pitchFamily="34" charset="0"/>
              </a:rPr>
              <a:t>All ports open.</a:t>
            </a:r>
            <a:endParaRPr lang="en-US" altLang="ja-JP" sz="5400">
              <a:ln>
                <a:solidFill>
                  <a:schemeClr val="bg1">
                    <a:lumMod val="50000"/>
                  </a:schemeClr>
                </a:solidFill>
              </a:ln>
              <a:latin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xmlns="" val="20785863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09674" y="180753"/>
            <a:ext cx="7886700" cy="733647"/>
          </a:xfrm>
        </p:spPr>
        <p:txBody>
          <a:bodyPr/>
          <a:lstStyle/>
          <a:p>
            <a:r>
              <a:rPr kumimoji="1" lang="ja-JP" altLang="en-US" smtClean="0"/>
              <a:t>ポートスキャナ </a:t>
            </a:r>
            <a:r>
              <a:rPr kumimoji="1" lang="en-US" altLang="ja-JP" smtClean="0"/>
              <a:t>- nmap</a:t>
            </a:r>
            <a:endParaRPr kumimoji="1" lang="ja-JP" altLang="en-US"/>
          </a:p>
        </p:txBody>
      </p:sp>
      <p:pic>
        <p:nvPicPr>
          <p:cNvPr id="1027" name="Picture 3"/>
          <p:cNvPicPr>
            <a:picLocks noChangeAspect="1" noChangeArrowheads="1"/>
          </p:cNvPicPr>
          <p:nvPr/>
        </p:nvPicPr>
        <p:blipFill>
          <a:blip r:embed="rId3" cstate="print"/>
          <a:srcRect t="5142" r="3531" b="28167"/>
          <a:stretch>
            <a:fillRect/>
          </a:stretch>
        </p:blipFill>
        <p:spPr bwMode="auto">
          <a:xfrm>
            <a:off x="259611" y="914400"/>
            <a:ext cx="8584841" cy="4784651"/>
          </a:xfrm>
          <a:prstGeom prst="rect">
            <a:avLst/>
          </a:prstGeom>
          <a:noFill/>
          <a:ln w="9525">
            <a:noFill/>
            <a:miter lim="800000"/>
            <a:headEnd/>
            <a:tailEnd/>
          </a:ln>
        </p:spPr>
      </p:pic>
      <p:sp>
        <p:nvSpPr>
          <p:cNvPr id="6" name="正方形/長方形 5"/>
          <p:cNvSpPr/>
          <p:nvPr/>
        </p:nvSpPr>
        <p:spPr>
          <a:xfrm>
            <a:off x="1201478" y="5775182"/>
            <a:ext cx="7634177" cy="646331"/>
          </a:xfrm>
          <a:prstGeom prst="rect">
            <a:avLst/>
          </a:prstGeom>
        </p:spPr>
        <p:txBody>
          <a:bodyPr wrap="square">
            <a:spAutoFit/>
          </a:bodyPr>
          <a:lstStyle/>
          <a:p>
            <a:r>
              <a:rPr lang="en-US" altLang="ja-JP" b="1" smtClean="0"/>
              <a:t>NMap Network Scanning: Official NMap Project Guide to Network Discovery and Security Scanning</a:t>
            </a:r>
            <a:endParaRPr lang="en-US" altLang="ja-JP" b="1"/>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3" cstate="print"/>
          <a:stretch>
            <a:fillRect/>
          </a:stretch>
        </p:blipFill>
        <p:spPr>
          <a:xfrm>
            <a:off x="7042666" y="1298847"/>
            <a:ext cx="1764399" cy="2719690"/>
          </a:xfrm>
          <a:prstGeom prst="rect">
            <a:avLst/>
          </a:prstGeom>
        </p:spPr>
      </p:pic>
      <p:cxnSp>
        <p:nvCxnSpPr>
          <p:cNvPr id="10" name="直線矢印コネクタ 9"/>
          <p:cNvCxnSpPr/>
          <p:nvPr/>
        </p:nvCxnSpPr>
        <p:spPr>
          <a:xfrm>
            <a:off x="2116294" y="2160558"/>
            <a:ext cx="3237740" cy="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p:cNvCxnSpPr/>
          <p:nvPr/>
        </p:nvCxnSpPr>
        <p:spPr>
          <a:xfrm flipH="1">
            <a:off x="2102881" y="2395168"/>
            <a:ext cx="3251166" cy="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正方形/長方形 16"/>
          <p:cNvSpPr/>
          <p:nvPr/>
        </p:nvSpPr>
        <p:spPr>
          <a:xfrm>
            <a:off x="2301524" y="1566365"/>
            <a:ext cx="1124607" cy="5247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smtClean="0"/>
              <a:t>SYN</a:t>
            </a:r>
            <a:endParaRPr kumimoji="1" lang="ja-JP" altLang="en-US" sz="2400"/>
          </a:p>
        </p:txBody>
      </p:sp>
      <p:sp>
        <p:nvSpPr>
          <p:cNvPr id="18" name="正方形/長方形 17"/>
          <p:cNvSpPr/>
          <p:nvPr/>
        </p:nvSpPr>
        <p:spPr>
          <a:xfrm>
            <a:off x="3469778" y="2469054"/>
            <a:ext cx="1718442" cy="5247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smtClean="0"/>
              <a:t>SYN, ACK</a:t>
            </a:r>
            <a:endParaRPr kumimoji="1" lang="ja-JP" altLang="en-US" sz="2400"/>
          </a:p>
        </p:txBody>
      </p:sp>
      <p:sp>
        <p:nvSpPr>
          <p:cNvPr id="15" name="テキスト ボックス 14"/>
          <p:cNvSpPr txBox="1"/>
          <p:nvPr/>
        </p:nvSpPr>
        <p:spPr>
          <a:xfrm>
            <a:off x="477904" y="267004"/>
            <a:ext cx="6139464" cy="646331"/>
          </a:xfrm>
          <a:prstGeom prst="rect">
            <a:avLst/>
          </a:prstGeom>
          <a:noFill/>
        </p:spPr>
        <p:txBody>
          <a:bodyPr wrap="square" rtlCol="0">
            <a:spAutoFit/>
          </a:bodyPr>
          <a:lstStyle/>
          <a:p>
            <a:r>
              <a:rPr lang="en-US" altLang="ja-JP" sz="3600" smtClean="0"/>
              <a:t>only http(80/tcp), but...</a:t>
            </a:r>
            <a:endParaRPr kumimoji="1" lang="ja-JP" altLang="en-US" sz="3600"/>
          </a:p>
        </p:txBody>
      </p:sp>
      <p:pic>
        <p:nvPicPr>
          <p:cNvPr id="19" name="図 18"/>
          <p:cNvPicPr>
            <a:picLocks noChangeAspect="1"/>
          </p:cNvPicPr>
          <p:nvPr/>
        </p:nvPicPr>
        <p:blipFill>
          <a:blip r:embed="rId4" cstate="print"/>
          <a:stretch>
            <a:fillRect/>
          </a:stretch>
        </p:blipFill>
        <p:spPr>
          <a:xfrm flipH="1">
            <a:off x="481251" y="1816759"/>
            <a:ext cx="1447343" cy="1318890"/>
          </a:xfrm>
          <a:prstGeom prst="rect">
            <a:avLst/>
          </a:prstGeom>
        </p:spPr>
      </p:pic>
      <p:sp>
        <p:nvSpPr>
          <p:cNvPr id="24" name="正方形/長方形 23"/>
          <p:cNvSpPr/>
          <p:nvPr/>
        </p:nvSpPr>
        <p:spPr>
          <a:xfrm>
            <a:off x="5426225" y="2081452"/>
            <a:ext cx="1720516" cy="890338"/>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3200" smtClean="0">
                <a:solidFill>
                  <a:schemeClr val="tx2">
                    <a:lumMod val="50000"/>
                  </a:schemeClr>
                </a:solidFill>
              </a:rPr>
              <a:t>80/tcp</a:t>
            </a:r>
            <a:endParaRPr kumimoji="1" lang="ja-JP" altLang="en-US" sz="3200">
              <a:solidFill>
                <a:schemeClr val="tx2">
                  <a:lumMod val="50000"/>
                </a:schemeClr>
              </a:solidFill>
            </a:endParaRPr>
          </a:p>
        </p:txBody>
      </p:sp>
      <p:sp>
        <p:nvSpPr>
          <p:cNvPr id="29" name="正方形/長方形 28"/>
          <p:cNvSpPr/>
          <p:nvPr/>
        </p:nvSpPr>
        <p:spPr>
          <a:xfrm>
            <a:off x="5422215" y="3268568"/>
            <a:ext cx="1720516" cy="890338"/>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3200" smtClean="0">
                <a:solidFill>
                  <a:schemeClr val="tx2">
                    <a:lumMod val="50000"/>
                  </a:schemeClr>
                </a:solidFill>
              </a:rPr>
              <a:t>81/tcp</a:t>
            </a:r>
            <a:endParaRPr kumimoji="1" lang="ja-JP" altLang="en-US" sz="3200">
              <a:solidFill>
                <a:schemeClr val="tx2">
                  <a:lumMod val="50000"/>
                </a:schemeClr>
              </a:solidFill>
            </a:endParaRPr>
          </a:p>
        </p:txBody>
      </p:sp>
      <p:sp>
        <p:nvSpPr>
          <p:cNvPr id="30" name="正方形/長方形 29"/>
          <p:cNvSpPr/>
          <p:nvPr/>
        </p:nvSpPr>
        <p:spPr>
          <a:xfrm>
            <a:off x="5406173" y="4383495"/>
            <a:ext cx="1720516" cy="890338"/>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3200" smtClean="0">
                <a:solidFill>
                  <a:schemeClr val="tx2">
                    <a:lumMod val="50000"/>
                  </a:schemeClr>
                </a:solidFill>
              </a:rPr>
              <a:t>22/tcp</a:t>
            </a:r>
            <a:endParaRPr kumimoji="1" lang="ja-JP" altLang="en-US" sz="3200">
              <a:solidFill>
                <a:schemeClr val="tx2">
                  <a:lumMod val="50000"/>
                </a:schemeClr>
              </a:solidFill>
            </a:endParaRPr>
          </a:p>
        </p:txBody>
      </p:sp>
      <p:cxnSp>
        <p:nvCxnSpPr>
          <p:cNvPr id="31" name="直線矢印コネクタ 30"/>
          <p:cNvCxnSpPr/>
          <p:nvPr/>
        </p:nvCxnSpPr>
        <p:spPr>
          <a:xfrm>
            <a:off x="2112284" y="3756748"/>
            <a:ext cx="3237740" cy="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2" name="正方形/長方形 31"/>
          <p:cNvSpPr/>
          <p:nvPr/>
        </p:nvSpPr>
        <p:spPr>
          <a:xfrm>
            <a:off x="2297514" y="3162555"/>
            <a:ext cx="1124607" cy="5247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smtClean="0"/>
              <a:t>SYN</a:t>
            </a:r>
            <a:endParaRPr kumimoji="1" lang="ja-JP" altLang="en-US" sz="2400"/>
          </a:p>
        </p:txBody>
      </p:sp>
      <p:cxnSp>
        <p:nvCxnSpPr>
          <p:cNvPr id="33" name="直線矢印コネクタ 32"/>
          <p:cNvCxnSpPr/>
          <p:nvPr/>
        </p:nvCxnSpPr>
        <p:spPr>
          <a:xfrm>
            <a:off x="2096242" y="4775422"/>
            <a:ext cx="3237740" cy="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4" name="正方形/長方形 33"/>
          <p:cNvSpPr/>
          <p:nvPr/>
        </p:nvSpPr>
        <p:spPr>
          <a:xfrm>
            <a:off x="2281472" y="4181229"/>
            <a:ext cx="1124607" cy="5247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smtClean="0"/>
              <a:t>SYN</a:t>
            </a:r>
            <a:endParaRPr kumimoji="1" lang="ja-JP" altLang="en-US" sz="2400"/>
          </a:p>
        </p:txBody>
      </p:sp>
      <p:cxnSp>
        <p:nvCxnSpPr>
          <p:cNvPr id="35" name="直線矢印コネクタ 34"/>
          <p:cNvCxnSpPr/>
          <p:nvPr/>
        </p:nvCxnSpPr>
        <p:spPr>
          <a:xfrm flipH="1">
            <a:off x="4451679" y="3991357"/>
            <a:ext cx="790074" cy="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直線矢印コネクタ 36"/>
          <p:cNvCxnSpPr/>
          <p:nvPr/>
        </p:nvCxnSpPr>
        <p:spPr>
          <a:xfrm flipH="1">
            <a:off x="4495795" y="5022063"/>
            <a:ext cx="790074" cy="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8" name="テキスト ボックス 37"/>
          <p:cNvSpPr txBox="1"/>
          <p:nvPr/>
        </p:nvSpPr>
        <p:spPr>
          <a:xfrm>
            <a:off x="3887588" y="3589129"/>
            <a:ext cx="612224" cy="1015663"/>
          </a:xfrm>
          <a:prstGeom prst="rect">
            <a:avLst/>
          </a:prstGeom>
          <a:noFill/>
        </p:spPr>
        <p:txBody>
          <a:bodyPr wrap="square" rtlCol="0">
            <a:spAutoFit/>
          </a:bodyPr>
          <a:lstStyle/>
          <a:p>
            <a:r>
              <a:rPr lang="en-US" altLang="ja-JP" sz="6000" b="1" smtClean="0">
                <a:solidFill>
                  <a:srgbClr val="FF0000"/>
                </a:solidFill>
              </a:rPr>
              <a:t>?</a:t>
            </a:r>
            <a:endParaRPr kumimoji="1" lang="ja-JP" altLang="en-US" sz="6000" b="1">
              <a:solidFill>
                <a:srgbClr val="FF0000"/>
              </a:solidFill>
            </a:endParaRPr>
          </a:p>
        </p:txBody>
      </p:sp>
      <p:sp>
        <p:nvSpPr>
          <p:cNvPr id="39" name="テキスト ボックス 38"/>
          <p:cNvSpPr txBox="1"/>
          <p:nvPr/>
        </p:nvSpPr>
        <p:spPr>
          <a:xfrm>
            <a:off x="3931703" y="4704055"/>
            <a:ext cx="612224" cy="1015663"/>
          </a:xfrm>
          <a:prstGeom prst="rect">
            <a:avLst/>
          </a:prstGeom>
          <a:noFill/>
        </p:spPr>
        <p:txBody>
          <a:bodyPr wrap="square" rtlCol="0">
            <a:spAutoFit/>
          </a:bodyPr>
          <a:lstStyle/>
          <a:p>
            <a:r>
              <a:rPr lang="en-US" altLang="ja-JP" sz="6000" b="1" smtClean="0">
                <a:solidFill>
                  <a:srgbClr val="FF0000"/>
                </a:solidFill>
              </a:rPr>
              <a:t>?</a:t>
            </a:r>
            <a:endParaRPr kumimoji="1" lang="ja-JP" altLang="en-US" sz="6000" b="1">
              <a:solidFill>
                <a:srgbClr val="FF0000"/>
              </a:solidFill>
            </a:endParaRPr>
          </a:p>
        </p:txBody>
      </p:sp>
    </p:spTree>
    <p:extLst>
      <p:ext uri="{BB962C8B-B14F-4D97-AF65-F5344CB8AC3E}">
        <p14:creationId xmlns:p14="http://schemas.microsoft.com/office/powerpoint/2010/main" xmlns="" val="1440364816"/>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3" cstate="print"/>
          <a:stretch>
            <a:fillRect/>
          </a:stretch>
        </p:blipFill>
        <p:spPr>
          <a:xfrm>
            <a:off x="7042666" y="1298847"/>
            <a:ext cx="1764399" cy="2719690"/>
          </a:xfrm>
          <a:prstGeom prst="rect">
            <a:avLst/>
          </a:prstGeom>
        </p:spPr>
      </p:pic>
      <p:cxnSp>
        <p:nvCxnSpPr>
          <p:cNvPr id="10" name="直線矢印コネクタ 9"/>
          <p:cNvCxnSpPr/>
          <p:nvPr/>
        </p:nvCxnSpPr>
        <p:spPr>
          <a:xfrm>
            <a:off x="2116294" y="2160558"/>
            <a:ext cx="3237740" cy="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p:cNvCxnSpPr/>
          <p:nvPr/>
        </p:nvCxnSpPr>
        <p:spPr>
          <a:xfrm flipH="1">
            <a:off x="2102881" y="2395168"/>
            <a:ext cx="3251166" cy="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正方形/長方形 16"/>
          <p:cNvSpPr/>
          <p:nvPr/>
        </p:nvSpPr>
        <p:spPr>
          <a:xfrm>
            <a:off x="2301524" y="1566365"/>
            <a:ext cx="1124607" cy="5247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smtClean="0"/>
              <a:t>SYN</a:t>
            </a:r>
            <a:endParaRPr kumimoji="1" lang="ja-JP" altLang="en-US" sz="2400"/>
          </a:p>
        </p:txBody>
      </p:sp>
      <p:sp>
        <p:nvSpPr>
          <p:cNvPr id="18" name="正方形/長方形 17"/>
          <p:cNvSpPr/>
          <p:nvPr/>
        </p:nvSpPr>
        <p:spPr>
          <a:xfrm>
            <a:off x="3469778" y="2469054"/>
            <a:ext cx="1718442" cy="5247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smtClean="0"/>
              <a:t>SYN, ACK</a:t>
            </a:r>
            <a:endParaRPr kumimoji="1" lang="ja-JP" altLang="en-US" sz="2400"/>
          </a:p>
        </p:txBody>
      </p:sp>
      <p:sp>
        <p:nvSpPr>
          <p:cNvPr id="15" name="テキスト ボックス 14"/>
          <p:cNvSpPr txBox="1"/>
          <p:nvPr/>
        </p:nvSpPr>
        <p:spPr>
          <a:xfrm>
            <a:off x="477904" y="300792"/>
            <a:ext cx="6680885" cy="646331"/>
          </a:xfrm>
          <a:prstGeom prst="rect">
            <a:avLst/>
          </a:prstGeom>
          <a:noFill/>
        </p:spPr>
        <p:txBody>
          <a:bodyPr wrap="square" rtlCol="0">
            <a:spAutoFit/>
          </a:bodyPr>
          <a:lstStyle/>
          <a:p>
            <a:r>
              <a:rPr lang="en-US" altLang="ja-JP" sz="3600" smtClean="0"/>
              <a:t>E</a:t>
            </a:r>
            <a:r>
              <a:rPr lang="en-US" altLang="ja-JP" sz="3600" smtClean="0"/>
              <a:t>very SYN packet is welcome.</a:t>
            </a:r>
            <a:endParaRPr kumimoji="1" lang="ja-JP" altLang="en-US" sz="3600"/>
          </a:p>
        </p:txBody>
      </p:sp>
      <p:pic>
        <p:nvPicPr>
          <p:cNvPr id="19" name="図 18"/>
          <p:cNvPicPr>
            <a:picLocks noChangeAspect="1"/>
          </p:cNvPicPr>
          <p:nvPr/>
        </p:nvPicPr>
        <p:blipFill>
          <a:blip r:embed="rId4" cstate="print"/>
          <a:stretch>
            <a:fillRect/>
          </a:stretch>
        </p:blipFill>
        <p:spPr>
          <a:xfrm flipH="1">
            <a:off x="481251" y="1816759"/>
            <a:ext cx="1447343" cy="1318890"/>
          </a:xfrm>
          <a:prstGeom prst="rect">
            <a:avLst/>
          </a:prstGeom>
        </p:spPr>
      </p:pic>
      <p:sp>
        <p:nvSpPr>
          <p:cNvPr id="24" name="正方形/長方形 23"/>
          <p:cNvSpPr/>
          <p:nvPr/>
        </p:nvSpPr>
        <p:spPr>
          <a:xfrm>
            <a:off x="5426225" y="2081452"/>
            <a:ext cx="1720516" cy="890338"/>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3200" smtClean="0">
                <a:solidFill>
                  <a:schemeClr val="tx2">
                    <a:lumMod val="50000"/>
                  </a:schemeClr>
                </a:solidFill>
              </a:rPr>
              <a:t>80/tcp</a:t>
            </a:r>
            <a:endParaRPr kumimoji="1" lang="ja-JP" altLang="en-US" sz="3200">
              <a:solidFill>
                <a:schemeClr val="tx2">
                  <a:lumMod val="50000"/>
                </a:schemeClr>
              </a:solidFill>
            </a:endParaRPr>
          </a:p>
        </p:txBody>
      </p:sp>
      <p:sp>
        <p:nvSpPr>
          <p:cNvPr id="29" name="正方形/長方形 28"/>
          <p:cNvSpPr/>
          <p:nvPr/>
        </p:nvSpPr>
        <p:spPr>
          <a:xfrm>
            <a:off x="5422215" y="3268568"/>
            <a:ext cx="1720516" cy="890338"/>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3200" smtClean="0">
                <a:solidFill>
                  <a:schemeClr val="tx2">
                    <a:lumMod val="50000"/>
                  </a:schemeClr>
                </a:solidFill>
              </a:rPr>
              <a:t>81/tcp</a:t>
            </a:r>
            <a:endParaRPr kumimoji="1" lang="ja-JP" altLang="en-US" sz="3200">
              <a:solidFill>
                <a:schemeClr val="tx2">
                  <a:lumMod val="50000"/>
                </a:schemeClr>
              </a:solidFill>
            </a:endParaRPr>
          </a:p>
        </p:txBody>
      </p:sp>
      <p:sp>
        <p:nvSpPr>
          <p:cNvPr id="30" name="正方形/長方形 29"/>
          <p:cNvSpPr/>
          <p:nvPr/>
        </p:nvSpPr>
        <p:spPr>
          <a:xfrm>
            <a:off x="5406173" y="4383495"/>
            <a:ext cx="1720516" cy="890338"/>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3200" smtClean="0">
                <a:solidFill>
                  <a:schemeClr val="tx2">
                    <a:lumMod val="50000"/>
                  </a:schemeClr>
                </a:solidFill>
              </a:rPr>
              <a:t>22/tcp</a:t>
            </a:r>
            <a:endParaRPr kumimoji="1" lang="ja-JP" altLang="en-US" sz="3200">
              <a:solidFill>
                <a:schemeClr val="tx2">
                  <a:lumMod val="50000"/>
                </a:schemeClr>
              </a:solidFill>
            </a:endParaRPr>
          </a:p>
        </p:txBody>
      </p:sp>
      <p:cxnSp>
        <p:nvCxnSpPr>
          <p:cNvPr id="20" name="直線矢印コネクタ 19"/>
          <p:cNvCxnSpPr/>
          <p:nvPr/>
        </p:nvCxnSpPr>
        <p:spPr>
          <a:xfrm>
            <a:off x="2112283" y="3564242"/>
            <a:ext cx="3237740" cy="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p:cNvCxnSpPr/>
          <p:nvPr/>
        </p:nvCxnSpPr>
        <p:spPr>
          <a:xfrm flipH="1">
            <a:off x="2098870" y="3798852"/>
            <a:ext cx="3251166" cy="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 name="正方形/長方形 21"/>
          <p:cNvSpPr/>
          <p:nvPr/>
        </p:nvSpPr>
        <p:spPr>
          <a:xfrm>
            <a:off x="2297513" y="2970049"/>
            <a:ext cx="1124607" cy="5247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smtClean="0"/>
              <a:t>SYN</a:t>
            </a:r>
            <a:endParaRPr kumimoji="1" lang="ja-JP" altLang="en-US" sz="2400"/>
          </a:p>
        </p:txBody>
      </p:sp>
      <p:sp>
        <p:nvSpPr>
          <p:cNvPr id="23" name="正方形/長方形 22"/>
          <p:cNvSpPr/>
          <p:nvPr/>
        </p:nvSpPr>
        <p:spPr>
          <a:xfrm>
            <a:off x="3465767" y="3872738"/>
            <a:ext cx="1718442" cy="5247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smtClean="0"/>
              <a:t>SYN, ACK</a:t>
            </a:r>
            <a:endParaRPr kumimoji="1" lang="ja-JP" altLang="en-US" sz="2400"/>
          </a:p>
        </p:txBody>
      </p:sp>
      <p:cxnSp>
        <p:nvCxnSpPr>
          <p:cNvPr id="36" name="直線矢印コネクタ 35"/>
          <p:cNvCxnSpPr/>
          <p:nvPr/>
        </p:nvCxnSpPr>
        <p:spPr>
          <a:xfrm>
            <a:off x="2040094" y="4863653"/>
            <a:ext cx="3237740" cy="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p:cNvCxnSpPr/>
          <p:nvPr/>
        </p:nvCxnSpPr>
        <p:spPr>
          <a:xfrm flipH="1">
            <a:off x="2026681" y="5098263"/>
            <a:ext cx="3251166" cy="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9" name="正方形/長方形 38"/>
          <p:cNvSpPr/>
          <p:nvPr/>
        </p:nvSpPr>
        <p:spPr>
          <a:xfrm>
            <a:off x="2225324" y="4269460"/>
            <a:ext cx="1124607" cy="5247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smtClean="0"/>
              <a:t>SYN</a:t>
            </a:r>
            <a:endParaRPr kumimoji="1" lang="ja-JP" altLang="en-US" sz="2400"/>
          </a:p>
        </p:txBody>
      </p:sp>
      <p:sp>
        <p:nvSpPr>
          <p:cNvPr id="40" name="正方形/長方形 39"/>
          <p:cNvSpPr/>
          <p:nvPr/>
        </p:nvSpPr>
        <p:spPr>
          <a:xfrm>
            <a:off x="3393578" y="5172149"/>
            <a:ext cx="1718442" cy="5247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smtClean="0"/>
              <a:t>SYN, ACK</a:t>
            </a:r>
            <a:endParaRPr kumimoji="1" lang="ja-JP" altLang="en-US" sz="2400"/>
          </a:p>
        </p:txBody>
      </p:sp>
      <p:sp>
        <p:nvSpPr>
          <p:cNvPr id="41" name="テキスト ボックス 40"/>
          <p:cNvSpPr txBox="1"/>
          <p:nvPr/>
        </p:nvSpPr>
        <p:spPr>
          <a:xfrm>
            <a:off x="252664" y="3504908"/>
            <a:ext cx="1997242" cy="523220"/>
          </a:xfrm>
          <a:prstGeom prst="rect">
            <a:avLst/>
          </a:prstGeom>
          <a:noFill/>
        </p:spPr>
        <p:txBody>
          <a:bodyPr wrap="square" rtlCol="0">
            <a:spAutoFit/>
          </a:bodyPr>
          <a:lstStyle/>
          <a:p>
            <a:r>
              <a:rPr lang="en-US" altLang="ja-JP" sz="2800" b="1" smtClean="0">
                <a:solidFill>
                  <a:srgbClr val="FF0000"/>
                </a:solidFill>
              </a:rPr>
              <a:t>fake </a:t>
            </a:r>
            <a:r>
              <a:rPr lang="en-US" altLang="ja-JP" sz="2800" b="1" smtClean="0">
                <a:solidFill>
                  <a:srgbClr val="FF0000"/>
                </a:solidFill>
              </a:rPr>
              <a:t>open</a:t>
            </a:r>
            <a:endParaRPr kumimoji="1" lang="ja-JP" altLang="en-US" sz="2800" b="1">
              <a:solidFill>
                <a:srgbClr val="FF0000"/>
              </a:solidFill>
            </a:endParaRPr>
          </a:p>
        </p:txBody>
      </p:sp>
      <p:sp>
        <p:nvSpPr>
          <p:cNvPr id="43" name="テキスト ボックス 42"/>
          <p:cNvSpPr txBox="1"/>
          <p:nvPr/>
        </p:nvSpPr>
        <p:spPr>
          <a:xfrm>
            <a:off x="224591" y="4692024"/>
            <a:ext cx="1997242" cy="523220"/>
          </a:xfrm>
          <a:prstGeom prst="rect">
            <a:avLst/>
          </a:prstGeom>
          <a:noFill/>
        </p:spPr>
        <p:txBody>
          <a:bodyPr wrap="square" rtlCol="0">
            <a:spAutoFit/>
          </a:bodyPr>
          <a:lstStyle/>
          <a:p>
            <a:r>
              <a:rPr lang="en-US" altLang="ja-JP" sz="2800" b="1" smtClean="0">
                <a:solidFill>
                  <a:srgbClr val="FF0000"/>
                </a:solidFill>
              </a:rPr>
              <a:t>fake </a:t>
            </a:r>
            <a:r>
              <a:rPr lang="en-US" altLang="ja-JP" sz="2800" b="1" smtClean="0">
                <a:solidFill>
                  <a:srgbClr val="FF0000"/>
                </a:solidFill>
              </a:rPr>
              <a:t>open</a:t>
            </a:r>
            <a:endParaRPr kumimoji="1" lang="ja-JP" altLang="en-US" sz="2800" b="1">
              <a:solidFill>
                <a:srgbClr val="FF0000"/>
              </a:solidFill>
            </a:endParaRPr>
          </a:p>
        </p:txBody>
      </p:sp>
      <p:sp>
        <p:nvSpPr>
          <p:cNvPr id="44" name="テキスト ボックス 43"/>
          <p:cNvSpPr txBox="1"/>
          <p:nvPr/>
        </p:nvSpPr>
        <p:spPr>
          <a:xfrm>
            <a:off x="1909010" y="2345866"/>
            <a:ext cx="1243263" cy="523220"/>
          </a:xfrm>
          <a:prstGeom prst="rect">
            <a:avLst/>
          </a:prstGeom>
          <a:noFill/>
        </p:spPr>
        <p:txBody>
          <a:bodyPr wrap="square" rtlCol="0">
            <a:spAutoFit/>
          </a:bodyPr>
          <a:lstStyle/>
          <a:p>
            <a:r>
              <a:rPr lang="en-US" altLang="ja-JP" sz="2800" b="1" smtClean="0">
                <a:solidFill>
                  <a:srgbClr val="FF0000"/>
                </a:solidFill>
              </a:rPr>
              <a:t>open</a:t>
            </a:r>
            <a:endParaRPr kumimoji="1" lang="ja-JP" altLang="en-US" sz="2800" b="1">
              <a:solidFill>
                <a:srgbClr val="FF0000"/>
              </a:solidFill>
            </a:endParaRPr>
          </a:p>
        </p:txBody>
      </p:sp>
    </p:spTree>
    <p:extLst>
      <p:ext uri="{BB962C8B-B14F-4D97-AF65-F5344CB8AC3E}">
        <p14:creationId xmlns:p14="http://schemas.microsoft.com/office/powerpoint/2010/main" xmlns="" val="144036481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a:stretch>
            <a:fillRect/>
          </a:stretch>
        </p:blipFill>
        <p:spPr bwMode="auto">
          <a:xfrm>
            <a:off x="-152400" y="370114"/>
            <a:ext cx="7932911" cy="5257800"/>
          </a:xfrm>
          <a:prstGeom prst="rect">
            <a:avLst/>
          </a:prstGeom>
          <a:noFill/>
          <a:ln w="9525">
            <a:noFill/>
            <a:miter lim="800000"/>
            <a:headEnd/>
            <a:tailEnd/>
          </a:ln>
        </p:spPr>
      </p:pic>
      <p:sp>
        <p:nvSpPr>
          <p:cNvPr id="7" name="テキスト ボックス 6"/>
          <p:cNvSpPr txBox="1"/>
          <p:nvPr/>
        </p:nvSpPr>
        <p:spPr>
          <a:xfrm>
            <a:off x="4785464" y="1422712"/>
            <a:ext cx="3612579" cy="830997"/>
          </a:xfrm>
          <a:prstGeom prst="rect">
            <a:avLst/>
          </a:prstGeom>
          <a:noFill/>
        </p:spPr>
        <p:txBody>
          <a:bodyPr wrap="square" rtlCol="0">
            <a:spAutoFit/>
          </a:bodyPr>
          <a:lstStyle/>
          <a:p>
            <a:r>
              <a:rPr kumimoji="1" lang="ja-JP" altLang="en-US" sz="4800" smtClean="0">
                <a:ln>
                  <a:solidFill>
                    <a:schemeClr val="bg1">
                      <a:lumMod val="50000"/>
                    </a:schemeClr>
                  </a:solidFill>
                </a:ln>
                <a:solidFill>
                  <a:schemeClr val="accent2">
                    <a:lumMod val="20000"/>
                    <a:lumOff val="80000"/>
                  </a:schemeClr>
                </a:solidFill>
                <a:latin typeface="Tahoma" panose="020B0604030504040204" pitchFamily="34" charset="0"/>
                <a:cs typeface="Tahoma" panose="020B0604030504040204" pitchFamily="34" charset="0"/>
              </a:rPr>
              <a:t>最後に宣伝</a:t>
            </a:r>
            <a:endParaRPr kumimoji="1" lang="ja-JP" altLang="en-US" sz="4800">
              <a:ln>
                <a:solidFill>
                  <a:schemeClr val="bg1">
                    <a:lumMod val="50000"/>
                  </a:schemeClr>
                </a:solidFill>
              </a:ln>
              <a:solidFill>
                <a:schemeClr val="accent2">
                  <a:lumMod val="20000"/>
                  <a:lumOff val="80000"/>
                </a:schemeClr>
              </a:solidFill>
              <a:latin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xmlns="" val="1590367856"/>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28317" y="149470"/>
            <a:ext cx="8454965" cy="1075482"/>
          </a:xfrm>
        </p:spPr>
        <p:txBody>
          <a:bodyPr>
            <a:normAutofit fontScale="90000"/>
          </a:bodyPr>
          <a:lstStyle/>
          <a:p>
            <a:r>
              <a:rPr kumimoji="1" lang="ja-JP" altLang="en-US" sz="2800" smtClean="0"/>
              <a:t>宣伝： </a:t>
            </a:r>
            <a:r>
              <a:rPr lang="ja-JP" altLang="en-US" sz="2800" smtClean="0"/>
              <a:t>三宅英明、大角祐介</a:t>
            </a:r>
            <a:r>
              <a:rPr kumimoji="1" lang="ja-JP" altLang="en-US" sz="2800" smtClean="0"/>
              <a:t>「新しい</a:t>
            </a:r>
            <a:r>
              <a:rPr kumimoji="1" lang="en-US" altLang="ja-JP" sz="2800" smtClean="0"/>
              <a:t>Linux</a:t>
            </a:r>
            <a:r>
              <a:rPr kumimoji="1" lang="ja-JP" altLang="en-US" sz="2800" smtClean="0"/>
              <a:t>の教科書」 </a:t>
            </a:r>
            <a:r>
              <a:rPr kumimoji="1" lang="en-US" altLang="ja-JP" sz="2800" smtClean="0"/>
              <a:t/>
            </a:r>
            <a:br>
              <a:rPr kumimoji="1" lang="en-US" altLang="ja-JP" sz="2800" smtClean="0"/>
            </a:br>
            <a:r>
              <a:rPr kumimoji="1" lang="en-US" altLang="ja-JP" sz="2800" smtClean="0"/>
              <a:t>            SB</a:t>
            </a:r>
            <a:r>
              <a:rPr kumimoji="1" lang="ja-JP" altLang="en-US" sz="2800" smtClean="0"/>
              <a:t>クリエイティブ</a:t>
            </a:r>
            <a:endParaRPr kumimoji="1" lang="ja-JP" altLang="en-US" sz="2800"/>
          </a:p>
        </p:txBody>
      </p:sp>
      <p:pic>
        <p:nvPicPr>
          <p:cNvPr id="4" name="図 3"/>
          <p:cNvPicPr>
            <a:picLocks noChangeAspect="1"/>
          </p:cNvPicPr>
          <p:nvPr/>
        </p:nvPicPr>
        <p:blipFill rotWithShape="1">
          <a:blip r:embed="rId3" cstate="print"/>
          <a:srcRect t="5343"/>
          <a:stretch/>
        </p:blipFill>
        <p:spPr>
          <a:xfrm>
            <a:off x="128317" y="1155940"/>
            <a:ext cx="9084694" cy="5807414"/>
          </a:xfrm>
          <a:prstGeom prst="rect">
            <a:avLst/>
          </a:prstGeom>
        </p:spPr>
      </p:pic>
    </p:spTree>
    <p:extLst>
      <p:ext uri="{BB962C8B-B14F-4D97-AF65-F5344CB8AC3E}">
        <p14:creationId xmlns:p14="http://schemas.microsoft.com/office/powerpoint/2010/main" xmlns="" val="288844091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cstate="print"/>
          <a:srcRect b="15850"/>
          <a:stretch>
            <a:fillRect/>
          </a:stretch>
        </p:blipFill>
        <p:spPr bwMode="auto">
          <a:xfrm>
            <a:off x="0" y="138224"/>
            <a:ext cx="9137319" cy="5709684"/>
          </a:xfrm>
          <a:prstGeom prst="rect">
            <a:avLst/>
          </a:prstGeom>
          <a:noFill/>
          <a:ln w="9525">
            <a:noFill/>
            <a:miter lim="800000"/>
            <a:headEnd/>
            <a:tailEnd/>
          </a:ln>
        </p:spPr>
      </p:pic>
      <p:sp>
        <p:nvSpPr>
          <p:cNvPr id="5" name="正方形/長方形 4"/>
          <p:cNvSpPr/>
          <p:nvPr/>
        </p:nvSpPr>
        <p:spPr>
          <a:xfrm>
            <a:off x="1190847" y="5976349"/>
            <a:ext cx="7623543" cy="646331"/>
          </a:xfrm>
          <a:prstGeom prst="rect">
            <a:avLst/>
          </a:prstGeom>
        </p:spPr>
        <p:txBody>
          <a:bodyPr wrap="square">
            <a:spAutoFit/>
          </a:bodyPr>
          <a:lstStyle/>
          <a:p>
            <a:r>
              <a:rPr lang="en-US" altLang="ja-JP" b="1" smtClean="0"/>
              <a:t>Nmap 6 Cookbook: The Fat-Free Guide to Network Security Scanning (English Edition)</a:t>
            </a:r>
            <a:endParaRPr lang="en-US" altLang="ja-JP" b="1"/>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rotWithShape="1">
          <a:blip r:embed="rId3" cstate="print">
            <a:extLst>
              <a:ext uri="{28A0092B-C50C-407E-A947-70E740481C1C}">
                <a14:useLocalDpi xmlns:a14="http://schemas.microsoft.com/office/drawing/2010/main" xmlns="" val="0"/>
              </a:ext>
            </a:extLst>
          </a:blip>
          <a:srcRect/>
          <a:stretch/>
        </p:blipFill>
        <p:spPr>
          <a:xfrm>
            <a:off x="11575" y="-115747"/>
            <a:ext cx="9306046" cy="7106856"/>
          </a:xfrm>
          <a:prstGeom prst="rect">
            <a:avLst/>
          </a:prstGeom>
          <a:effectLst>
            <a:outerShdw blurRad="50800" dist="50800" dir="5400000" algn="ctr" rotWithShape="0">
              <a:srgbClr val="000000"/>
            </a:outerShdw>
          </a:effectLst>
        </p:spPr>
      </p:pic>
      <p:sp>
        <p:nvSpPr>
          <p:cNvPr id="5" name="テキスト ボックス 4"/>
          <p:cNvSpPr txBox="1"/>
          <p:nvPr/>
        </p:nvSpPr>
        <p:spPr>
          <a:xfrm>
            <a:off x="2023532" y="1456573"/>
            <a:ext cx="4638526" cy="923330"/>
          </a:xfrm>
          <a:prstGeom prst="rect">
            <a:avLst/>
          </a:prstGeom>
          <a:noFill/>
        </p:spPr>
        <p:txBody>
          <a:bodyPr wrap="square" rtlCol="0">
            <a:spAutoFit/>
          </a:bodyPr>
          <a:lstStyle/>
          <a:p>
            <a:r>
              <a:rPr lang="en-US" altLang="ja-JP" sz="5400" smtClean="0">
                <a:ln>
                  <a:solidFill>
                    <a:schemeClr val="bg1">
                      <a:lumMod val="50000"/>
                    </a:schemeClr>
                  </a:solidFill>
                </a:ln>
                <a:latin typeface="Tahoma" panose="020B0604030504040204" pitchFamily="34" charset="0"/>
                <a:cs typeface="Tahoma" panose="020B0604030504040204" pitchFamily="34" charset="0"/>
              </a:rPr>
              <a:t>stealth scan</a:t>
            </a:r>
            <a:endParaRPr kumimoji="1" lang="ja-JP" altLang="en-US" sz="5400">
              <a:ln>
                <a:solidFill>
                  <a:schemeClr val="bg1">
                    <a:lumMod val="50000"/>
                  </a:schemeClr>
                </a:solidFill>
              </a:ln>
              <a:latin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xmlns="" val="271127333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p:cNvSpPr/>
          <p:nvPr/>
        </p:nvSpPr>
        <p:spPr>
          <a:xfrm>
            <a:off x="379687" y="1273441"/>
            <a:ext cx="4330536" cy="798285"/>
          </a:xfrm>
          <a:prstGeom prst="rect">
            <a:avLst/>
          </a:prstGeom>
          <a:solidFill>
            <a:schemeClr val="tx1"/>
          </a:solidFill>
          <a:ln>
            <a:solidFill>
              <a:schemeClr val="accent4">
                <a:lumMod val="20000"/>
                <a:lumOff val="80000"/>
              </a:schemeClr>
            </a:solidFill>
          </a:ln>
        </p:spPr>
        <p:style>
          <a:lnRef idx="1">
            <a:schemeClr val="accent1"/>
          </a:lnRef>
          <a:fillRef idx="3">
            <a:schemeClr val="accent1"/>
          </a:fillRef>
          <a:effectRef idx="2">
            <a:schemeClr val="accent1"/>
          </a:effectRef>
          <a:fontRef idx="minor">
            <a:schemeClr val="lt1"/>
          </a:fontRef>
        </p:style>
        <p:txBody>
          <a:bodyPr rtlCol="0" anchor="ctr"/>
          <a:lstStyle/>
          <a:p>
            <a:r>
              <a:rPr lang="en-US" altLang="ja-JP" sz="2800">
                <a:latin typeface="Consolas"/>
                <a:cs typeface="Consolas"/>
              </a:rPr>
              <a:t># </a:t>
            </a:r>
            <a:r>
              <a:rPr lang="en-US" altLang="ja-JP" sz="2800" smtClean="0">
                <a:latin typeface="Consolas"/>
                <a:cs typeface="Consolas"/>
              </a:rPr>
              <a:t>nmap -sT &lt;ipaddr&gt;</a:t>
            </a:r>
            <a:endParaRPr lang="en-US" altLang="ja-JP" sz="2800">
              <a:latin typeface="Consolas"/>
              <a:cs typeface="Consolas"/>
            </a:endParaRPr>
          </a:p>
        </p:txBody>
      </p:sp>
      <p:sp>
        <p:nvSpPr>
          <p:cNvPr id="6" name="タイトル 1"/>
          <p:cNvSpPr>
            <a:spLocks noGrp="1"/>
          </p:cNvSpPr>
          <p:nvPr>
            <p:ph type="title"/>
          </p:nvPr>
        </p:nvSpPr>
        <p:spPr>
          <a:xfrm>
            <a:off x="637722" y="201841"/>
            <a:ext cx="7886700" cy="913945"/>
          </a:xfrm>
        </p:spPr>
        <p:txBody>
          <a:bodyPr/>
          <a:lstStyle/>
          <a:p>
            <a:r>
              <a:rPr kumimoji="1" lang="en-US" altLang="ja-JP" smtClean="0"/>
              <a:t>TCP connect() scan</a:t>
            </a:r>
            <a:endParaRPr kumimoji="1" lang="ja-JP" altLang="en-US">
              <a:latin typeface="メイリオ"/>
              <a:ea typeface="メイリオ"/>
              <a:cs typeface="メイリオ"/>
            </a:endParaRPr>
          </a:p>
        </p:txBody>
      </p:sp>
      <p:pic>
        <p:nvPicPr>
          <p:cNvPr id="3" name="図 2"/>
          <p:cNvPicPr>
            <a:picLocks noChangeAspect="1"/>
          </p:cNvPicPr>
          <p:nvPr/>
        </p:nvPicPr>
        <p:blipFill>
          <a:blip r:embed="rId3" cstate="print"/>
          <a:stretch>
            <a:fillRect/>
          </a:stretch>
        </p:blipFill>
        <p:spPr>
          <a:xfrm>
            <a:off x="6728384" y="3079531"/>
            <a:ext cx="1597425" cy="2462312"/>
          </a:xfrm>
          <a:prstGeom prst="rect">
            <a:avLst/>
          </a:prstGeom>
        </p:spPr>
      </p:pic>
      <p:pic>
        <p:nvPicPr>
          <p:cNvPr id="7" name="図 6"/>
          <p:cNvPicPr>
            <a:picLocks noChangeAspect="1"/>
          </p:cNvPicPr>
          <p:nvPr/>
        </p:nvPicPr>
        <p:blipFill>
          <a:blip r:embed="rId4" cstate="print"/>
          <a:stretch>
            <a:fillRect/>
          </a:stretch>
        </p:blipFill>
        <p:spPr>
          <a:xfrm flipH="1">
            <a:off x="231227" y="3668110"/>
            <a:ext cx="2101329" cy="1914835"/>
          </a:xfrm>
          <a:prstGeom prst="rect">
            <a:avLst/>
          </a:prstGeom>
        </p:spPr>
      </p:pic>
      <p:cxnSp>
        <p:nvCxnSpPr>
          <p:cNvPr id="10" name="直線矢印コネクタ 9"/>
          <p:cNvCxnSpPr/>
          <p:nvPr/>
        </p:nvCxnSpPr>
        <p:spPr>
          <a:xfrm>
            <a:off x="2585545" y="3111063"/>
            <a:ext cx="3816635" cy="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p:cNvCxnSpPr/>
          <p:nvPr/>
        </p:nvCxnSpPr>
        <p:spPr>
          <a:xfrm flipH="1">
            <a:off x="2548068" y="3995378"/>
            <a:ext cx="3816636" cy="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正方形/長方形 16"/>
          <p:cNvSpPr/>
          <p:nvPr/>
        </p:nvSpPr>
        <p:spPr>
          <a:xfrm>
            <a:off x="3059533" y="2516870"/>
            <a:ext cx="1124607" cy="5247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smtClean="0"/>
              <a:t>SYN</a:t>
            </a:r>
            <a:endParaRPr kumimoji="1" lang="ja-JP" altLang="en-US" sz="2400"/>
          </a:p>
        </p:txBody>
      </p:sp>
      <p:sp>
        <p:nvSpPr>
          <p:cNvPr id="18" name="正方形/長方形 17"/>
          <p:cNvSpPr/>
          <p:nvPr/>
        </p:nvSpPr>
        <p:spPr>
          <a:xfrm>
            <a:off x="4456387" y="3407526"/>
            <a:ext cx="1718442" cy="5247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smtClean="0"/>
              <a:t>SYN, ACK</a:t>
            </a:r>
            <a:endParaRPr kumimoji="1" lang="ja-JP" altLang="en-US" sz="2400"/>
          </a:p>
        </p:txBody>
      </p:sp>
      <p:cxnSp>
        <p:nvCxnSpPr>
          <p:cNvPr id="20" name="直線矢印コネクタ 19"/>
          <p:cNvCxnSpPr/>
          <p:nvPr/>
        </p:nvCxnSpPr>
        <p:spPr>
          <a:xfrm>
            <a:off x="2548069" y="5876177"/>
            <a:ext cx="3816635" cy="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1" name="正方形/長方形 20"/>
          <p:cNvSpPr/>
          <p:nvPr/>
        </p:nvSpPr>
        <p:spPr>
          <a:xfrm>
            <a:off x="3022057" y="5281984"/>
            <a:ext cx="1124607" cy="524789"/>
          </a:xfrm>
          <a:prstGeom prst="rect">
            <a:avLst/>
          </a:prstGeom>
          <a:solidFill>
            <a:srgbClr val="CC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smtClean="0"/>
              <a:t>RST</a:t>
            </a:r>
            <a:endParaRPr kumimoji="1" lang="ja-JP" altLang="en-US" sz="2400"/>
          </a:p>
        </p:txBody>
      </p:sp>
      <p:cxnSp>
        <p:nvCxnSpPr>
          <p:cNvPr id="22" name="直線矢印コネクタ 21"/>
          <p:cNvCxnSpPr/>
          <p:nvPr/>
        </p:nvCxnSpPr>
        <p:spPr>
          <a:xfrm>
            <a:off x="2585545" y="4913036"/>
            <a:ext cx="3816635" cy="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3" name="正方形/長方形 22"/>
          <p:cNvSpPr/>
          <p:nvPr/>
        </p:nvSpPr>
        <p:spPr>
          <a:xfrm>
            <a:off x="3059533" y="4318843"/>
            <a:ext cx="1124607" cy="5247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2400" smtClean="0"/>
              <a:t>ACK</a:t>
            </a:r>
            <a:endParaRPr kumimoji="1" lang="ja-JP" altLang="en-US" sz="2400"/>
          </a:p>
        </p:txBody>
      </p:sp>
      <p:sp>
        <p:nvSpPr>
          <p:cNvPr id="15" name="テキスト ボックス 14"/>
          <p:cNvSpPr txBox="1"/>
          <p:nvPr/>
        </p:nvSpPr>
        <p:spPr>
          <a:xfrm>
            <a:off x="4688957" y="1229530"/>
            <a:ext cx="4295554" cy="954107"/>
          </a:xfrm>
          <a:prstGeom prst="rect">
            <a:avLst/>
          </a:prstGeom>
          <a:noFill/>
        </p:spPr>
        <p:txBody>
          <a:bodyPr wrap="square" rtlCol="0">
            <a:spAutoFit/>
          </a:bodyPr>
          <a:lstStyle/>
          <a:p>
            <a:r>
              <a:rPr lang="ja-JP" altLang="en-US" sz="2800" smtClean="0"/>
              <a:t>もしくは</a:t>
            </a:r>
            <a:r>
              <a:rPr lang="en-US" altLang="ja-JP" sz="2800" smtClean="0"/>
              <a:t>Web</a:t>
            </a:r>
            <a:r>
              <a:rPr lang="ja-JP" altLang="en-US" sz="2800" smtClean="0"/>
              <a:t>ブラウザなどで直接見てみる</a:t>
            </a:r>
            <a:endParaRPr kumimoji="1" lang="ja-JP" altLang="en-US" sz="2800"/>
          </a:p>
        </p:txBody>
      </p:sp>
    </p:spTree>
    <p:extLst>
      <p:ext uri="{BB962C8B-B14F-4D97-AF65-F5344CB8AC3E}">
        <p14:creationId xmlns:p14="http://schemas.microsoft.com/office/powerpoint/2010/main" xmlns="" val="144036481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p:cNvSpPr/>
          <p:nvPr/>
        </p:nvSpPr>
        <p:spPr>
          <a:xfrm>
            <a:off x="379687" y="1273441"/>
            <a:ext cx="4076699" cy="798285"/>
          </a:xfrm>
          <a:prstGeom prst="rect">
            <a:avLst/>
          </a:prstGeom>
          <a:solidFill>
            <a:schemeClr val="tx1"/>
          </a:solidFill>
          <a:ln>
            <a:solidFill>
              <a:schemeClr val="accent4">
                <a:lumMod val="20000"/>
                <a:lumOff val="80000"/>
              </a:schemeClr>
            </a:solidFill>
          </a:ln>
        </p:spPr>
        <p:style>
          <a:lnRef idx="1">
            <a:schemeClr val="accent1"/>
          </a:lnRef>
          <a:fillRef idx="3">
            <a:schemeClr val="accent1"/>
          </a:fillRef>
          <a:effectRef idx="2">
            <a:schemeClr val="accent1"/>
          </a:effectRef>
          <a:fontRef idx="minor">
            <a:schemeClr val="lt1"/>
          </a:fontRef>
        </p:style>
        <p:txBody>
          <a:bodyPr rtlCol="0" anchor="ctr"/>
          <a:lstStyle/>
          <a:p>
            <a:r>
              <a:rPr lang="en-US" altLang="ja-JP" sz="2800">
                <a:latin typeface="Consolas"/>
                <a:cs typeface="Consolas"/>
              </a:rPr>
              <a:t># </a:t>
            </a:r>
            <a:r>
              <a:rPr lang="en-US" altLang="ja-JP" sz="2800" smtClean="0">
                <a:latin typeface="Consolas"/>
                <a:cs typeface="Consolas"/>
              </a:rPr>
              <a:t>nmap -sS &lt;ipaddr&gt;</a:t>
            </a:r>
            <a:endParaRPr lang="en-US" altLang="ja-JP" sz="2800">
              <a:latin typeface="Consolas"/>
              <a:cs typeface="Consolas"/>
            </a:endParaRPr>
          </a:p>
        </p:txBody>
      </p:sp>
      <p:sp>
        <p:nvSpPr>
          <p:cNvPr id="6" name="タイトル 1"/>
          <p:cNvSpPr>
            <a:spLocks noGrp="1"/>
          </p:cNvSpPr>
          <p:nvPr>
            <p:ph type="title"/>
          </p:nvPr>
        </p:nvSpPr>
        <p:spPr>
          <a:xfrm>
            <a:off x="637722" y="201841"/>
            <a:ext cx="7886700" cy="913945"/>
          </a:xfrm>
        </p:spPr>
        <p:txBody>
          <a:bodyPr/>
          <a:lstStyle/>
          <a:p>
            <a:r>
              <a:rPr kumimoji="1" lang="en-US" altLang="ja-JP" smtClean="0"/>
              <a:t>SYN scan (stealth scan)</a:t>
            </a:r>
            <a:endParaRPr kumimoji="1" lang="ja-JP" altLang="en-US">
              <a:latin typeface="メイリオ"/>
              <a:ea typeface="メイリオ"/>
              <a:cs typeface="メイリオ"/>
            </a:endParaRPr>
          </a:p>
        </p:txBody>
      </p:sp>
      <p:sp>
        <p:nvSpPr>
          <p:cNvPr id="4" name="正方形/長方形 3"/>
          <p:cNvSpPr/>
          <p:nvPr/>
        </p:nvSpPr>
        <p:spPr>
          <a:xfrm>
            <a:off x="5404163" y="1273441"/>
            <a:ext cx="3309445" cy="798285"/>
          </a:xfrm>
          <a:prstGeom prst="rect">
            <a:avLst/>
          </a:prstGeom>
          <a:solidFill>
            <a:schemeClr val="tx1"/>
          </a:solidFill>
          <a:ln>
            <a:solidFill>
              <a:schemeClr val="accent4">
                <a:lumMod val="20000"/>
                <a:lumOff val="80000"/>
              </a:schemeClr>
            </a:solidFill>
          </a:ln>
        </p:spPr>
        <p:style>
          <a:lnRef idx="1">
            <a:schemeClr val="accent1"/>
          </a:lnRef>
          <a:fillRef idx="3">
            <a:schemeClr val="accent1"/>
          </a:fillRef>
          <a:effectRef idx="2">
            <a:schemeClr val="accent1"/>
          </a:effectRef>
          <a:fontRef idx="minor">
            <a:schemeClr val="lt1"/>
          </a:fontRef>
        </p:style>
        <p:txBody>
          <a:bodyPr rtlCol="0" anchor="ctr"/>
          <a:lstStyle/>
          <a:p>
            <a:r>
              <a:rPr lang="en-US" altLang="ja-JP" sz="2800">
                <a:latin typeface="Consolas"/>
                <a:cs typeface="Consolas"/>
              </a:rPr>
              <a:t># </a:t>
            </a:r>
            <a:r>
              <a:rPr lang="en-US" altLang="ja-JP" sz="2800" smtClean="0">
                <a:latin typeface="Consolas"/>
                <a:cs typeface="Consolas"/>
              </a:rPr>
              <a:t>nmap &lt;ipaddr&gt;</a:t>
            </a:r>
            <a:endParaRPr lang="en-US" altLang="ja-JP" sz="2800">
              <a:latin typeface="Consolas"/>
              <a:cs typeface="Consolas"/>
            </a:endParaRPr>
          </a:p>
        </p:txBody>
      </p:sp>
      <p:sp>
        <p:nvSpPr>
          <p:cNvPr id="2" name="テキスト ボックス 1"/>
          <p:cNvSpPr txBox="1"/>
          <p:nvPr/>
        </p:nvSpPr>
        <p:spPr>
          <a:xfrm>
            <a:off x="4572000" y="1548506"/>
            <a:ext cx="956442" cy="523220"/>
          </a:xfrm>
          <a:prstGeom prst="rect">
            <a:avLst/>
          </a:prstGeom>
          <a:noFill/>
        </p:spPr>
        <p:txBody>
          <a:bodyPr wrap="square" rtlCol="0">
            <a:spAutoFit/>
          </a:bodyPr>
          <a:lstStyle/>
          <a:p>
            <a:r>
              <a:rPr kumimoji="1" lang="en-US" altLang="ja-JP" sz="2800" smtClean="0"/>
              <a:t>OR</a:t>
            </a:r>
            <a:endParaRPr kumimoji="1" lang="ja-JP" altLang="en-US" sz="2800"/>
          </a:p>
        </p:txBody>
      </p:sp>
      <p:pic>
        <p:nvPicPr>
          <p:cNvPr id="3" name="図 2"/>
          <p:cNvPicPr>
            <a:picLocks noChangeAspect="1"/>
          </p:cNvPicPr>
          <p:nvPr/>
        </p:nvPicPr>
        <p:blipFill>
          <a:blip r:embed="rId3" cstate="print"/>
          <a:stretch>
            <a:fillRect/>
          </a:stretch>
        </p:blipFill>
        <p:spPr>
          <a:xfrm>
            <a:off x="6749649" y="2888143"/>
            <a:ext cx="1597425" cy="2462312"/>
          </a:xfrm>
          <a:prstGeom prst="rect">
            <a:avLst/>
          </a:prstGeom>
        </p:spPr>
      </p:pic>
      <p:pic>
        <p:nvPicPr>
          <p:cNvPr id="7" name="図 6"/>
          <p:cNvPicPr>
            <a:picLocks noChangeAspect="1"/>
          </p:cNvPicPr>
          <p:nvPr/>
        </p:nvPicPr>
        <p:blipFill>
          <a:blip r:embed="rId4" cstate="print"/>
          <a:stretch>
            <a:fillRect/>
          </a:stretch>
        </p:blipFill>
        <p:spPr>
          <a:xfrm flipH="1">
            <a:off x="252492" y="3476722"/>
            <a:ext cx="2101329" cy="1914835"/>
          </a:xfrm>
          <a:prstGeom prst="rect">
            <a:avLst/>
          </a:prstGeom>
        </p:spPr>
      </p:pic>
      <p:cxnSp>
        <p:nvCxnSpPr>
          <p:cNvPr id="10" name="直線矢印コネクタ 9"/>
          <p:cNvCxnSpPr/>
          <p:nvPr/>
        </p:nvCxnSpPr>
        <p:spPr>
          <a:xfrm>
            <a:off x="2606810" y="3319068"/>
            <a:ext cx="3816635" cy="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p:cNvCxnSpPr/>
          <p:nvPr/>
        </p:nvCxnSpPr>
        <p:spPr>
          <a:xfrm flipH="1">
            <a:off x="2569333" y="4203383"/>
            <a:ext cx="3816636" cy="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正方形/長方形 16"/>
          <p:cNvSpPr/>
          <p:nvPr/>
        </p:nvSpPr>
        <p:spPr>
          <a:xfrm>
            <a:off x="3080798" y="2724875"/>
            <a:ext cx="1124607" cy="5247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smtClean="0"/>
              <a:t>SYN</a:t>
            </a:r>
            <a:endParaRPr kumimoji="1" lang="ja-JP" altLang="en-US" sz="2400"/>
          </a:p>
        </p:txBody>
      </p:sp>
      <p:sp>
        <p:nvSpPr>
          <p:cNvPr id="18" name="正方形/長方形 17"/>
          <p:cNvSpPr/>
          <p:nvPr/>
        </p:nvSpPr>
        <p:spPr>
          <a:xfrm>
            <a:off x="4477652" y="3615531"/>
            <a:ext cx="1718442" cy="5247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smtClean="0"/>
              <a:t>SYN, ACK</a:t>
            </a:r>
            <a:endParaRPr kumimoji="1" lang="ja-JP" altLang="en-US" sz="2400"/>
          </a:p>
        </p:txBody>
      </p:sp>
      <p:cxnSp>
        <p:nvCxnSpPr>
          <p:cNvPr id="20" name="直線矢印コネクタ 19"/>
          <p:cNvCxnSpPr/>
          <p:nvPr/>
        </p:nvCxnSpPr>
        <p:spPr>
          <a:xfrm>
            <a:off x="2569334" y="5169785"/>
            <a:ext cx="3816635" cy="0"/>
          </a:xfrm>
          <a:prstGeom prst="straightConnector1">
            <a:avLst/>
          </a:prstGeom>
          <a:ln w="76200">
            <a:solidFill>
              <a:schemeClr val="accent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1" name="正方形/長方形 20"/>
          <p:cNvSpPr/>
          <p:nvPr/>
        </p:nvSpPr>
        <p:spPr>
          <a:xfrm>
            <a:off x="3043322" y="4575592"/>
            <a:ext cx="1124607" cy="524789"/>
          </a:xfrm>
          <a:prstGeom prst="rect">
            <a:avLst/>
          </a:prstGeom>
          <a:solidFill>
            <a:srgbClr val="CC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smtClean="0"/>
              <a:t>RST</a:t>
            </a:r>
            <a:endParaRPr kumimoji="1" lang="ja-JP" altLang="en-US" sz="2400"/>
          </a:p>
        </p:txBody>
      </p:sp>
      <p:sp>
        <p:nvSpPr>
          <p:cNvPr id="15" name="テキスト ボックス 14"/>
          <p:cNvSpPr txBox="1"/>
          <p:nvPr/>
        </p:nvSpPr>
        <p:spPr>
          <a:xfrm>
            <a:off x="2470296" y="5549890"/>
            <a:ext cx="5769936" cy="523220"/>
          </a:xfrm>
          <a:prstGeom prst="rect">
            <a:avLst/>
          </a:prstGeom>
          <a:noFill/>
        </p:spPr>
        <p:txBody>
          <a:bodyPr wrap="square" rtlCol="0">
            <a:spAutoFit/>
          </a:bodyPr>
          <a:lstStyle/>
          <a:p>
            <a:r>
              <a:rPr lang="en-US" altLang="ja-JP" sz="2800" smtClean="0"/>
              <a:t>don’t establish 3-way handshake</a:t>
            </a:r>
            <a:endParaRPr kumimoji="1" lang="ja-JP" altLang="en-US" sz="2800"/>
          </a:p>
        </p:txBody>
      </p:sp>
    </p:spTree>
    <p:extLst>
      <p:ext uri="{BB962C8B-B14F-4D97-AF65-F5344CB8AC3E}">
        <p14:creationId xmlns:p14="http://schemas.microsoft.com/office/powerpoint/2010/main" xmlns="" val="86840146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design-default">
      <a:majorFont>
        <a:latin typeface="Segoe UI"/>
        <a:ea typeface="メイリオ"/>
        <a:cs typeface=""/>
      </a:majorFont>
      <a:minorFont>
        <a:latin typeface="Segoe UI"/>
        <a:ea typeface="メイリオ"/>
        <a:cs typeface=""/>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1488</TotalTime>
  <Words>3800</Words>
  <Application>Microsoft Office PowerPoint</Application>
  <PresentationFormat>画面に合わせる (4:3)</PresentationFormat>
  <Paragraphs>443</Paragraphs>
  <Slides>53</Slides>
  <Notes>20</Notes>
  <HiddenSlides>0</HiddenSlides>
  <MMClips>0</MMClips>
  <ScaleCrop>false</ScaleCrop>
  <HeadingPairs>
    <vt:vector size="4" baseType="variant">
      <vt:variant>
        <vt:lpstr>テーマ</vt:lpstr>
      </vt:variant>
      <vt:variant>
        <vt:i4>1</vt:i4>
      </vt:variant>
      <vt:variant>
        <vt:lpstr>スライド タイトル</vt:lpstr>
      </vt:variant>
      <vt:variant>
        <vt:i4>53</vt:i4>
      </vt:variant>
    </vt:vector>
  </HeadingPairs>
  <TitlesOfParts>
    <vt:vector size="54" baseType="lpstr">
      <vt:lpstr>Office テーマ</vt:lpstr>
      <vt:lpstr>スライド 1</vt:lpstr>
      <vt:lpstr>スライド 2</vt:lpstr>
      <vt:lpstr>Agenda.</vt:lpstr>
      <vt:lpstr>スライド 4</vt:lpstr>
      <vt:lpstr>ポートスキャナ - nmap</vt:lpstr>
      <vt:lpstr>スライド 6</vt:lpstr>
      <vt:lpstr>スライド 7</vt:lpstr>
      <vt:lpstr>TCP connect() scan</vt:lpstr>
      <vt:lpstr>SYN scan (stealth scan)</vt:lpstr>
      <vt:lpstr>SYNスキャンは、 何を「隠して」いるのか</vt:lpstr>
      <vt:lpstr>おまけ: nmapのオプション指定</vt:lpstr>
      <vt:lpstr>スライド 12</vt:lpstr>
      <vt:lpstr>スライド 13</vt:lpstr>
      <vt:lpstr>スライド 14</vt:lpstr>
      <vt:lpstr>“Too Slow” means...</vt:lpstr>
      <vt:lpstr>nmapの-Tオプション （タイミングテンプレート）</vt:lpstr>
      <vt:lpstr>nmap -T0 がどれだけ遅いか?</vt:lpstr>
      <vt:lpstr>Threshold (閾値)</vt:lpstr>
      <vt:lpstr>スライド 19</vt:lpstr>
      <vt:lpstr>よくある上位10ポートのみスキャン</vt:lpstr>
      <vt:lpstr>スライド 21</vt:lpstr>
      <vt:lpstr>スライド 22</vt:lpstr>
      <vt:lpstr>さらなる隠密スキャン</vt:lpstr>
      <vt:lpstr>スライド 24</vt:lpstr>
      <vt:lpstr>スライド 25</vt:lpstr>
      <vt:lpstr>sshd shouldn't use 22/tcp?</vt:lpstr>
      <vt:lpstr>sshd shouldn't use 22/tcp?</vt:lpstr>
      <vt:lpstr>sshd shouldn't use 22/tcp?</vt:lpstr>
      <vt:lpstr>スライド 29</vt:lpstr>
      <vt:lpstr>スライド 30</vt:lpstr>
      <vt:lpstr>スライド 31</vt:lpstr>
      <vt:lpstr>スライド 32</vt:lpstr>
      <vt:lpstr>スライド 33</vt:lpstr>
      <vt:lpstr>スライド 34</vt:lpstr>
      <vt:lpstr>Decoy (囮)</vt:lpstr>
      <vt:lpstr>スライド 36</vt:lpstr>
      <vt:lpstr>3 Missions of Decoy</vt:lpstr>
      <vt:lpstr>スライド 38</vt:lpstr>
      <vt:lpstr>3 Missions of Decoy</vt:lpstr>
      <vt:lpstr>反論：防御になっていない?</vt:lpstr>
      <vt:lpstr>スライド 41</vt:lpstr>
      <vt:lpstr>スライド 42</vt:lpstr>
      <vt:lpstr>スライド 43</vt:lpstr>
      <vt:lpstr>スライド 44</vt:lpstr>
      <vt:lpstr>スライド 45</vt:lpstr>
      <vt:lpstr>スライド 46</vt:lpstr>
      <vt:lpstr>スライド 47</vt:lpstr>
      <vt:lpstr>iptablesでも実現可能</vt:lpstr>
      <vt:lpstr>スライド 49</vt:lpstr>
      <vt:lpstr>スライド 50</vt:lpstr>
      <vt:lpstr>スライド 51</vt:lpstr>
      <vt:lpstr>スライド 52</vt:lpstr>
      <vt:lpstr>宣伝： 三宅英明、大角祐介「新しいLinuxの教科書」              SBクリエイティブ</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diag</dc:creator>
  <cp:lastModifiedBy>ozuma</cp:lastModifiedBy>
  <cp:revision>478</cp:revision>
  <dcterms:created xsi:type="dcterms:W3CDTF">2015-08-14T06:14:51Z</dcterms:created>
  <dcterms:modified xsi:type="dcterms:W3CDTF">2015-08-25T15:39:51Z</dcterms:modified>
</cp:coreProperties>
</file>

<file path=docProps/thumbnail.jpeg>
</file>